
<file path=[Content_Types].xml><?xml version="1.0" encoding="utf-8"?>
<Types xmlns="http://schemas.openxmlformats.org/package/2006/content-types">
  <Default Extension="emf" ContentType="image/x-emf"/>
  <Default Extension="jpeg" ContentType="image/jpeg"/>
  <Default Extension="rels" ContentType="application/vnd.openxmlformats-package.relationships+xml"/>
  <Default Extension="xml" ContentType="application/xml"/>
  <Default Extension="xlsx" ContentType="application/vnd.openxmlformats-officedocument.spreadsheetml.sheet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charts/chart1.xml" ContentType="application/vnd.openxmlformats-officedocument.drawingml.char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5"/>
  </p:notesMasterIdLst>
  <p:handoutMasterIdLst>
    <p:handoutMasterId r:id="rId6"/>
  </p:handoutMasterIdLst>
  <p:sldIdLst>
    <p:sldId id="265" r:id="rId2"/>
    <p:sldId id="264" r:id="rId3"/>
    <p:sldId id="263" r:id="rId4"/>
  </p:sldIdLst>
  <p:sldSz cx="9144000" cy="6858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633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660000"/>
    <a:srgbClr val="0F1B29"/>
    <a:srgbClr val="D0202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146" autoAdjust="0"/>
    <p:restoredTop sz="94713"/>
  </p:normalViewPr>
  <p:slideViewPr>
    <p:cSldViewPr snapToGrid="0">
      <p:cViewPr varScale="1">
        <p:scale>
          <a:sx n="63" d="100"/>
          <a:sy n="63" d="100"/>
        </p:scale>
        <p:origin x="1008" y="78"/>
      </p:cViewPr>
      <p:guideLst>
        <p:guide orient="horz" pos="2160"/>
        <p:guide pos="633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handoutMaster" Target="handoutMasters/handoutMaster1.xml"/><Relationship Id="rId5" Type="http://schemas.openxmlformats.org/officeDocument/2006/relationships/notesMaster" Target="notesMasters/notesMaster1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charts/_rels/chart1.xml.rels><?xml version="1.0" encoding="UTF-8" standalone="yes"?>
<Relationships xmlns="http://schemas.openxmlformats.org/package/2006/relationships"><Relationship Id="rId1" Type="http://schemas.openxmlformats.org/officeDocument/2006/relationships/package" Target="../embeddings/Microsoft_Excel_Worksheet.xlsx"/></Relationships>
</file>

<file path=ppt/charts/chart1.xml><?xml version="1.0" encoding="utf-8"?>
<c:chartSpace xmlns:c="http://schemas.openxmlformats.org/drawingml/2006/chart" xmlns:a="http://schemas.openxmlformats.org/drawingml/2006/main" xmlns:r="http://schemas.openxmlformats.org/officeDocument/2006/relationships" xmlns:c16r2="http://schemas.microsoft.com/office/drawing/2015/06/chart">
  <c:date1904 val="0"/>
  <c:lang val="en-US"/>
  <c:roundedCorners val="0"/>
  <mc:AlternateContent xmlns:mc="http://schemas.openxmlformats.org/markup-compatibility/2006">
    <mc:Choice xmlns:c14="http://schemas.microsoft.com/office/drawing/2007/8/2/chart" Requires="c14">
      <c14:style val="134"/>
    </mc:Choice>
    <mc:Fallback>
      <c:style val="34"/>
    </mc:Fallback>
  </mc:AlternateContent>
  <c:chart>
    <c:autoTitleDeleted val="1"/>
    <c:plotArea>
      <c:layout/>
      <c:barChart>
        <c:barDir val="col"/>
        <c:grouping val="clustered"/>
        <c:varyColors val="0"/>
        <c:ser>
          <c:idx val="0"/>
          <c:order val="0"/>
          <c:tx>
            <c:strRef>
              <c:f>Sheet1!$A$2</c:f>
              <c:strCache>
                <c:ptCount val="1"/>
                <c:pt idx="0">
                  <c:v>Category 1</c:v>
                </c:pt>
              </c:strCache>
            </c:strRef>
          </c:tx>
          <c:spPr>
            <a:solidFill>
              <a:srgbClr val="D0202F"/>
            </a:solidFill>
            <a:ln>
              <a:noFill/>
            </a:ln>
          </c:spPr>
          <c:invertIfNegative val="0"/>
          <c:cat>
            <c:strRef>
              <c:f>Sheet1!$B$1:$D$1</c:f>
              <c:strCache>
                <c:ptCount val="3"/>
                <c:pt idx="0">
                  <c:v>Series 1</c:v>
                </c:pt>
                <c:pt idx="1">
                  <c:v>Series 2</c:v>
                </c:pt>
                <c:pt idx="2">
                  <c:v>Series 3</c:v>
                </c:pt>
              </c:strCache>
            </c:strRef>
          </c:cat>
          <c:val>
            <c:numRef>
              <c:f>Sheet1!$B$2:$D$2</c:f>
              <c:numCache>
                <c:formatCode>General</c:formatCode>
                <c:ptCount val="3"/>
                <c:pt idx="0">
                  <c:v>4.3</c:v>
                </c:pt>
                <c:pt idx="1">
                  <c:v>2.4</c:v>
                </c:pt>
                <c:pt idx="2">
                  <c:v>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0-351E-7349-9E63-ECC699B4867F}"/>
            </c:ext>
          </c:extLst>
        </c:ser>
        <c:ser>
          <c:idx val="1"/>
          <c:order val="1"/>
          <c:tx>
            <c:strRef>
              <c:f>Sheet1!$A$3</c:f>
              <c:strCache>
                <c:ptCount val="1"/>
                <c:pt idx="0">
                  <c:v>Category 2</c:v>
                </c:pt>
              </c:strCache>
            </c:strRef>
          </c:tx>
          <c:spPr>
            <a:solidFill>
              <a:schemeClr val="bg2">
                <a:lumMod val="75000"/>
              </a:schemeClr>
            </a:solidFill>
            <a:ln>
              <a:noFill/>
            </a:ln>
          </c:spPr>
          <c:invertIfNegative val="0"/>
          <c:cat>
            <c:strRef>
              <c:f>Sheet1!$B$1:$D$1</c:f>
              <c:strCache>
                <c:ptCount val="3"/>
                <c:pt idx="0">
                  <c:v>Series 1</c:v>
                </c:pt>
                <c:pt idx="1">
                  <c:v>Series 2</c:v>
                </c:pt>
                <c:pt idx="2">
                  <c:v>Series 3</c:v>
                </c:pt>
              </c:strCache>
            </c:strRef>
          </c:cat>
          <c:val>
            <c:numRef>
              <c:f>Sheet1!$B$3:$D$3</c:f>
              <c:numCache>
                <c:formatCode>General</c:formatCode>
                <c:ptCount val="3"/>
                <c:pt idx="0">
                  <c:v>2.5</c:v>
                </c:pt>
                <c:pt idx="1">
                  <c:v>4.4000000000000004</c:v>
                </c:pt>
                <c:pt idx="2">
                  <c:v>2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1-351E-7349-9E63-ECC699B4867F}"/>
            </c:ext>
          </c:extLst>
        </c:ser>
        <c:ser>
          <c:idx val="2"/>
          <c:order val="2"/>
          <c:tx>
            <c:strRef>
              <c:f>Sheet1!$A$4</c:f>
              <c:strCache>
                <c:ptCount val="1"/>
                <c:pt idx="0">
                  <c:v>Category 3</c:v>
                </c:pt>
              </c:strCache>
            </c:strRef>
          </c:tx>
          <c:spPr>
            <a:solidFill>
              <a:schemeClr val="tx2">
                <a:lumMod val="60000"/>
                <a:lumOff val="40000"/>
              </a:schemeClr>
            </a:solidFill>
            <a:ln>
              <a:noFill/>
            </a:ln>
          </c:spPr>
          <c:invertIfNegative val="0"/>
          <c:cat>
            <c:strRef>
              <c:f>Sheet1!$B$1:$D$1</c:f>
              <c:strCache>
                <c:ptCount val="3"/>
                <c:pt idx="0">
                  <c:v>Series 1</c:v>
                </c:pt>
                <c:pt idx="1">
                  <c:v>Series 2</c:v>
                </c:pt>
                <c:pt idx="2">
                  <c:v>Series 3</c:v>
                </c:pt>
              </c:strCache>
            </c:strRef>
          </c:cat>
          <c:val>
            <c:numRef>
              <c:f>Sheet1!$B$4:$D$4</c:f>
              <c:numCache>
                <c:formatCode>General</c:formatCode>
                <c:ptCount val="3"/>
                <c:pt idx="0">
                  <c:v>3.5</c:v>
                </c:pt>
                <c:pt idx="1">
                  <c:v>1.8</c:v>
                </c:pt>
                <c:pt idx="2">
                  <c:v>3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2-351E-7349-9E63-ECC699B4867F}"/>
            </c:ext>
          </c:extLst>
        </c:ser>
        <c:ser>
          <c:idx val="3"/>
          <c:order val="3"/>
          <c:tx>
            <c:strRef>
              <c:f>Sheet1!$A$5</c:f>
              <c:strCache>
                <c:ptCount val="1"/>
                <c:pt idx="0">
                  <c:v>Category 4</c:v>
                </c:pt>
              </c:strCache>
            </c:strRef>
          </c:tx>
          <c:spPr>
            <a:ln>
              <a:noFill/>
            </a:ln>
          </c:spPr>
          <c:invertIfNegative val="0"/>
          <c:cat>
            <c:strRef>
              <c:f>Sheet1!$B$1:$D$1</c:f>
              <c:strCache>
                <c:ptCount val="3"/>
                <c:pt idx="0">
                  <c:v>Series 1</c:v>
                </c:pt>
                <c:pt idx="1">
                  <c:v>Series 2</c:v>
                </c:pt>
                <c:pt idx="2">
                  <c:v>Series 3</c:v>
                </c:pt>
              </c:strCache>
            </c:strRef>
          </c:cat>
          <c:val>
            <c:numRef>
              <c:f>Sheet1!$B$5:$D$5</c:f>
              <c:numCache>
                <c:formatCode>General</c:formatCode>
                <c:ptCount val="3"/>
                <c:pt idx="0">
                  <c:v>4.5</c:v>
                </c:pt>
                <c:pt idx="1">
                  <c:v>2.8</c:v>
                </c:pt>
                <c:pt idx="2">
                  <c:v>5</c:v>
                </c:pt>
              </c:numCache>
            </c:numRef>
          </c:val>
          <c:extLst>
            <c:ext xmlns:c16="http://schemas.microsoft.com/office/drawing/2014/chart" uri="{C3380CC4-5D6E-409C-BE32-E72D297353CC}">
              <c16:uniqueId val="{00000003-351E-7349-9E63-ECC699B4867F}"/>
            </c:ext>
          </c:extLst>
        </c:ser>
        <c:dLbls>
          <c:showLegendKey val="0"/>
          <c:showVal val="0"/>
          <c:showCatName val="0"/>
          <c:showSerName val="0"/>
          <c:showPercent val="0"/>
          <c:showBubbleSize val="0"/>
        </c:dLbls>
        <c:gapWidth val="75"/>
        <c:overlap val="-25"/>
        <c:axId val="2031140728"/>
        <c:axId val="2031143896"/>
      </c:barChart>
      <c:catAx>
        <c:axId val="2031140728"/>
        <c:scaling>
          <c:orientation val="minMax"/>
        </c:scaling>
        <c:delete val="0"/>
        <c:axPos val="b"/>
        <c:numFmt formatCode="General" sourceLinked="0"/>
        <c:majorTickMark val="none"/>
        <c:minorTickMark val="none"/>
        <c:tickLblPos val="nextTo"/>
        <c:crossAx val="2031143896"/>
        <c:crosses val="autoZero"/>
        <c:auto val="1"/>
        <c:lblAlgn val="ctr"/>
        <c:lblOffset val="100"/>
        <c:noMultiLvlLbl val="0"/>
      </c:catAx>
      <c:valAx>
        <c:axId val="2031143896"/>
        <c:scaling>
          <c:orientation val="minMax"/>
        </c:scaling>
        <c:delete val="0"/>
        <c:axPos val="l"/>
        <c:majorGridlines/>
        <c:numFmt formatCode="General" sourceLinked="1"/>
        <c:majorTickMark val="none"/>
        <c:minorTickMark val="none"/>
        <c:tickLblPos val="nextTo"/>
        <c:crossAx val="2031140728"/>
        <c:crosses val="autoZero"/>
        <c:crossBetween val="between"/>
      </c:valAx>
      <c:spPr>
        <a:noFill/>
      </c:spPr>
    </c:plotArea>
    <c:legend>
      <c:legendPos val="b"/>
      <c:layout/>
      <c:overlay val="0"/>
    </c:legend>
    <c:plotVisOnly val="1"/>
    <c:dispBlanksAs val="gap"/>
    <c:showDLblsOverMax val="0"/>
  </c:chart>
  <c:spPr>
    <a:ln>
      <a:noFill/>
    </a:ln>
  </c:spPr>
  <c:txPr>
    <a:bodyPr/>
    <a:lstStyle/>
    <a:p>
      <a:pPr>
        <a:defRPr sz="1800"/>
      </a:pPr>
      <a:endParaRPr lang="en-US"/>
    </a:p>
  </c:txPr>
  <c:externalData r:id="rId1">
    <c:autoUpdate val="0"/>
  </c:externalData>
</c:chartSpace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9A70993F-5765-3C49-AAD4-398AD855D7CF}" type="datetimeFigureOut">
              <a:rPr lang="en-US" smtClean="0"/>
              <a:pPr/>
              <a:t>1/29/2020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78F8696C-BD93-A74D-B9AE-225923E95409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2268673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4E7A42D-B0F2-6948-B095-0ADC2807DA66}" type="datetimeFigureOut">
              <a:rPr lang="en-US" smtClean="0"/>
              <a:pPr/>
              <a:t>1/29/2020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D4DAAFD-5E6D-EF41-B679-09B43669151E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21509789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emf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234950" y="228600"/>
            <a:ext cx="8686800" cy="2108200"/>
          </a:xfrm>
          <a:prstGeom prst="rect">
            <a:avLst/>
          </a:prstGeom>
          <a:solidFill>
            <a:srgbClr val="D0202E"/>
          </a:solidFill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/>
          <a:lstStyle/>
          <a:p>
            <a:endParaRPr lang="en-US" dirty="0">
              <a:ln>
                <a:noFill/>
              </a:ln>
              <a:effectLst/>
            </a:endParaRPr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906816" y="4398960"/>
            <a:ext cx="4756666" cy="412974"/>
          </a:xfrm>
          <a:prstGeom prst="rect">
            <a:avLst/>
          </a:prstGeom>
        </p:spPr>
        <p:txBody>
          <a:bodyPr/>
          <a:lstStyle>
            <a:lvl1pPr marL="0" indent="0" algn="l">
              <a:buNone/>
              <a:defRPr sz="2400">
                <a:solidFill>
                  <a:srgbClr val="0F1B29"/>
                </a:solidFill>
                <a:latin typeface="Arial"/>
                <a:cs typeface="Arial"/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 smtClean="0"/>
              <a:t>June 12, 2020</a:t>
            </a:r>
            <a:endParaRPr lang="en-US" dirty="0"/>
          </a:p>
        </p:txBody>
      </p:sp>
      <p:sp>
        <p:nvSpPr>
          <p:cNvPr id="2" name="TextBox 1"/>
          <p:cNvSpPr txBox="1"/>
          <p:nvPr userDrawn="1"/>
        </p:nvSpPr>
        <p:spPr>
          <a:xfrm>
            <a:off x="9104826" y="2185324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8" name="Title Placeholder 7"/>
          <p:cNvSpPr>
            <a:spLocks noGrp="1"/>
          </p:cNvSpPr>
          <p:nvPr>
            <p:ph type="title" hasCustomPrompt="1"/>
          </p:nvPr>
        </p:nvSpPr>
        <p:spPr>
          <a:xfrm>
            <a:off x="906816" y="3149179"/>
            <a:ext cx="7411684" cy="1182012"/>
          </a:xfrm>
          <a:prstGeom prst="rect">
            <a:avLst/>
          </a:prstGeom>
          <a:noFill/>
          <a:ln>
            <a:noFill/>
          </a:ln>
        </p:spPr>
        <p:txBody>
          <a:bodyPr vert="horz" lIns="91440" tIns="45720" rIns="91440" bIns="45720" rtlCol="0" anchor="ctr">
            <a:noAutofit/>
          </a:bodyPr>
          <a:lstStyle>
            <a:lvl1pPr algn="l">
              <a:defRPr sz="3800">
                <a:solidFill>
                  <a:srgbClr val="0F1B29"/>
                </a:solidFill>
              </a:defRPr>
            </a:lvl1pPr>
          </a:lstStyle>
          <a:p>
            <a:r>
              <a:rPr lang="en-US" dirty="0" smtClean="0"/>
              <a:t>Office of Marketing and Communications</a:t>
            </a:r>
            <a:endParaRPr lang="en-US" dirty="0"/>
          </a:p>
        </p:txBody>
      </p:sp>
      <p:pic>
        <p:nvPicPr>
          <p:cNvPr id="5" name="Picture 4" descr="powerpoint.150th Logo_WHITE.ai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375507" y="-209908"/>
            <a:ext cx="4387850" cy="299679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9855094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/>
          <p:cNvSpPr/>
          <p:nvPr userDrawn="1"/>
        </p:nvSpPr>
        <p:spPr>
          <a:xfrm>
            <a:off x="7657865" y="6004152"/>
            <a:ext cx="1299974" cy="682398"/>
          </a:xfrm>
          <a:prstGeom prst="rect">
            <a:avLst/>
          </a:prstGeom>
          <a:solidFill>
            <a:srgbClr val="D0202E"/>
          </a:solidFill>
          <a:ln>
            <a:noFill/>
          </a:ln>
          <a:effectLst/>
        </p:spPr>
        <p:style>
          <a:lnRef idx="1">
            <a:schemeClr val="accent2"/>
          </a:lnRef>
          <a:fillRef idx="3">
            <a:schemeClr val="accent2"/>
          </a:fillRef>
          <a:effectRef idx="2">
            <a:schemeClr val="accent2"/>
          </a:effectRef>
          <a:fontRef idx="minor">
            <a:schemeClr val="lt1"/>
          </a:fontRef>
        </p:style>
        <p:txBody>
          <a:bodyPr/>
          <a:lstStyle/>
          <a:p>
            <a:endParaRPr lang="en-US" dirty="0">
              <a:ln>
                <a:noFill/>
              </a:ln>
              <a:effectLst/>
            </a:endParaRPr>
          </a:p>
        </p:txBody>
      </p:sp>
      <p:pic>
        <p:nvPicPr>
          <p:cNvPr id="2" name="Picture 1" descr="powerpoint.150th Logo_WHITE.ai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7443377" y="5773092"/>
            <a:ext cx="1732373" cy="1160690"/>
          </a:xfrm>
          <a:prstGeom prst="rect">
            <a:avLst/>
          </a:prstGeom>
        </p:spPr>
      </p:pic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79298" y="1556963"/>
            <a:ext cx="7585403" cy="4148667"/>
          </a:xfrm>
          <a:prstGeom prst="rect">
            <a:avLst/>
          </a:prstGeom>
        </p:spPr>
        <p:txBody>
          <a:bodyPr/>
          <a:lstStyle>
            <a:lvl1pPr marL="0" indent="0">
              <a:buNone/>
              <a:defRPr sz="2600"/>
            </a:lvl1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12" name="Title 1"/>
          <p:cNvSpPr>
            <a:spLocks noGrp="1"/>
          </p:cNvSpPr>
          <p:nvPr>
            <p:ph type="title" hasCustomPrompt="1"/>
          </p:nvPr>
        </p:nvSpPr>
        <p:spPr>
          <a:xfrm>
            <a:off x="779299" y="786848"/>
            <a:ext cx="7585402" cy="607868"/>
          </a:xfrm>
          <a:prstGeom prst="rect">
            <a:avLst/>
          </a:prstGeom>
        </p:spPr>
        <p:txBody>
          <a:bodyPr>
            <a:noAutofit/>
          </a:bodyPr>
          <a:lstStyle>
            <a:lvl1pPr algn="l">
              <a:defRPr sz="3000" b="0" i="0" cap="none" baseline="0">
                <a:solidFill>
                  <a:srgbClr val="D0202E"/>
                </a:solidFill>
                <a:latin typeface="Arial"/>
              </a:defRPr>
            </a:lvl1pPr>
          </a:lstStyle>
          <a:p>
            <a:r>
              <a:rPr lang="en-US" dirty="0"/>
              <a:t>Title</a:t>
            </a:r>
          </a:p>
        </p:txBody>
      </p:sp>
      <p:cxnSp>
        <p:nvCxnSpPr>
          <p:cNvPr id="7" name="Straight Connector 6"/>
          <p:cNvCxnSpPr/>
          <p:nvPr userDrawn="1"/>
        </p:nvCxnSpPr>
        <p:spPr>
          <a:xfrm flipH="1">
            <a:off x="203683" y="6682831"/>
            <a:ext cx="7476642" cy="1"/>
          </a:xfrm>
          <a:prstGeom prst="line">
            <a:avLst/>
          </a:prstGeom>
        </p:spPr>
        <p:style>
          <a:lnRef idx="1">
            <a:schemeClr val="dk1"/>
          </a:lnRef>
          <a:fillRef idx="0">
            <a:schemeClr val="dk1"/>
          </a:fillRef>
          <a:effectRef idx="0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157964664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191903251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</p:sldLayoutIdLst>
  <p:hf sldNum="0" hdr="0" ftr="0"/>
  <p:txStyles>
    <p:titleStyle>
      <a:lvl1pPr algn="ctr" defTabSz="457200" rtl="0" eaLnBrk="1" latinLnBrk="0" hangingPunct="1">
        <a:spcBef>
          <a:spcPct val="0"/>
        </a:spcBef>
        <a:buNone/>
        <a:defRPr sz="4000" kern="1200">
          <a:ln>
            <a:noFill/>
          </a:ln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Font typeface="Arial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chart" Target="../charts/chart1.xml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ubtitle 1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US" dirty="0"/>
              <a:t>August 12</a:t>
            </a:r>
            <a:r>
              <a:rPr lang="en-US"/>
              <a:t>, </a:t>
            </a:r>
            <a:r>
              <a:rPr lang="en-US" smtClean="0"/>
              <a:t>2020</a:t>
            </a:r>
            <a:endParaRPr lang="en-US" dirty="0"/>
          </a:p>
        </p:txBody>
      </p:sp>
      <p:sp>
        <p:nvSpPr>
          <p:cNvPr id="3" name="Tit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z="3800" dirty="0"/>
              <a:t>Office of Marketing and Communications</a:t>
            </a:r>
          </a:p>
        </p:txBody>
      </p:sp>
    </p:spTree>
    <p:extLst>
      <p:ext uri="{BB962C8B-B14F-4D97-AF65-F5344CB8AC3E}">
        <p14:creationId xmlns:p14="http://schemas.microsoft.com/office/powerpoint/2010/main" val="282299290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5746" y="824635"/>
            <a:ext cx="6377710" cy="607868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Goals	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91128" y="1589424"/>
            <a:ext cx="7223909" cy="4148667"/>
          </a:xfrm>
        </p:spPr>
        <p:txBody>
          <a:bodyPr/>
          <a:lstStyle/>
          <a:p>
            <a:r>
              <a:rPr lang="en-US" sz="1800" baseline="30000" dirty="0" err="1">
                <a:solidFill>
                  <a:schemeClr val="tx2"/>
                </a:solidFill>
              </a:rPr>
              <a:t>Voluptat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emolum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nem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dolume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veratecto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int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quas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ut</a:t>
            </a:r>
            <a:r>
              <a:rPr lang="en-US" sz="1800" baseline="30000" dirty="0">
                <a:solidFill>
                  <a:schemeClr val="tx2"/>
                </a:solidFill>
              </a:rPr>
              <a:t> a </a:t>
            </a:r>
            <a:r>
              <a:rPr lang="en-US" sz="1800" baseline="30000" dirty="0" err="1">
                <a:solidFill>
                  <a:schemeClr val="tx2"/>
                </a:solidFill>
              </a:rPr>
              <a:t>suntur</a:t>
            </a:r>
            <a:r>
              <a:rPr lang="en-US" sz="1800" baseline="30000" dirty="0">
                <a:solidFill>
                  <a:schemeClr val="tx2"/>
                </a:solidFill>
              </a:rPr>
              <a:t>, </a:t>
            </a:r>
            <a:r>
              <a:rPr lang="en-US" sz="1800" baseline="30000" dirty="0" err="1">
                <a:solidFill>
                  <a:schemeClr val="tx2"/>
                </a:solidFill>
              </a:rPr>
              <a:t>ullupta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cuptaturitis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doluptat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que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vellande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omnimus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molectendam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acea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siti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omnienis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maximin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prempor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sus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alignam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fuga</a:t>
            </a:r>
            <a:r>
              <a:rPr lang="en-US" sz="1800" baseline="30000" dirty="0">
                <a:solidFill>
                  <a:schemeClr val="tx2"/>
                </a:solidFill>
              </a:rPr>
              <a:t>. </a:t>
            </a:r>
            <a:r>
              <a:rPr lang="en-US" sz="1800" baseline="30000" dirty="0" err="1">
                <a:solidFill>
                  <a:schemeClr val="tx2"/>
                </a:solidFill>
              </a:rPr>
              <a:t>Nos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natem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conem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fugiatiis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expe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nis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plibusdae</a:t>
            </a:r>
            <a:r>
              <a:rPr lang="en-US" sz="1800" baseline="30000" dirty="0">
                <a:solidFill>
                  <a:schemeClr val="tx2"/>
                </a:solidFill>
              </a:rPr>
              <a:t> re </a:t>
            </a:r>
            <a:r>
              <a:rPr lang="en-US" sz="1800" baseline="30000" dirty="0" err="1">
                <a:solidFill>
                  <a:schemeClr val="tx2"/>
                </a:solidFill>
              </a:rPr>
              <a:t>eos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eic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tecum</a:t>
            </a:r>
            <a:r>
              <a:rPr lang="en-US" sz="1800" baseline="30000" dirty="0">
                <a:solidFill>
                  <a:schemeClr val="tx2"/>
                </a:solidFill>
              </a:rPr>
              <a:t>, </a:t>
            </a:r>
            <a:r>
              <a:rPr lang="en-US" sz="1800" baseline="30000" dirty="0" err="1">
                <a:solidFill>
                  <a:schemeClr val="tx2"/>
                </a:solidFill>
              </a:rPr>
              <a:t>solorepel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eni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consequos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volorro</a:t>
            </a:r>
            <a:r>
              <a:rPr lang="en-US" sz="1800" baseline="30000" dirty="0">
                <a:solidFill>
                  <a:schemeClr val="tx2"/>
                </a:solidFill>
              </a:rPr>
              <a:t> mi, con </a:t>
            </a:r>
            <a:r>
              <a:rPr lang="en-US" sz="1800" baseline="30000" dirty="0" err="1">
                <a:solidFill>
                  <a:schemeClr val="tx2"/>
                </a:solidFill>
              </a:rPr>
              <a:t>porempe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rchillia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sitassit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ilit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fugitas</a:t>
            </a:r>
            <a:r>
              <a:rPr lang="en-US" sz="1800" baseline="30000" dirty="0">
                <a:solidFill>
                  <a:schemeClr val="tx2"/>
                </a:solidFill>
              </a:rPr>
              <a:t> et quos re </a:t>
            </a:r>
            <a:r>
              <a:rPr lang="en-US" sz="1800" baseline="30000" dirty="0" err="1">
                <a:solidFill>
                  <a:schemeClr val="tx2"/>
                </a:solidFill>
              </a:rPr>
              <a:t>nem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faceatem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que</a:t>
            </a:r>
            <a:r>
              <a:rPr lang="en-US" sz="1800" baseline="30000" dirty="0">
                <a:solidFill>
                  <a:schemeClr val="tx2"/>
                </a:solidFill>
              </a:rPr>
              <a:t> de </a:t>
            </a:r>
            <a:r>
              <a:rPr lang="en-US" sz="1800" baseline="30000" dirty="0" err="1">
                <a:solidFill>
                  <a:schemeClr val="tx2"/>
                </a:solidFill>
              </a:rPr>
              <a:t>nimo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iducipsamus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autem</a:t>
            </a:r>
            <a:r>
              <a:rPr lang="en-US" sz="1800" baseline="30000" dirty="0">
                <a:solidFill>
                  <a:schemeClr val="tx2"/>
                </a:solidFill>
              </a:rPr>
              <a:t> re, quam, </a:t>
            </a:r>
            <a:r>
              <a:rPr lang="en-US" sz="1800" baseline="30000" dirty="0" err="1">
                <a:solidFill>
                  <a:schemeClr val="tx2"/>
                </a:solidFill>
              </a:rPr>
              <a:t>comnias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inumqui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bererendelit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harum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suntibus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eiuntiam</a:t>
            </a:r>
            <a:r>
              <a:rPr lang="en-US" sz="1800" baseline="30000" dirty="0">
                <a:solidFill>
                  <a:schemeClr val="tx2"/>
                </a:solidFill>
              </a:rPr>
              <a:t>, </a:t>
            </a:r>
            <a:r>
              <a:rPr lang="en-US" sz="1800" baseline="30000" dirty="0" err="1">
                <a:solidFill>
                  <a:schemeClr val="tx2"/>
                </a:solidFill>
              </a:rPr>
              <a:t>alis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est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expliquia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nobitatur</a:t>
            </a:r>
            <a:r>
              <a:rPr lang="en-US" sz="1800" baseline="30000" dirty="0">
                <a:solidFill>
                  <a:schemeClr val="tx2"/>
                </a:solidFill>
              </a:rPr>
              <a:t>? Quid </a:t>
            </a:r>
            <a:r>
              <a:rPr lang="en-US" sz="1800" baseline="30000" dirty="0" err="1">
                <a:solidFill>
                  <a:schemeClr val="tx2"/>
                </a:solidFill>
              </a:rPr>
              <a:t>quia</a:t>
            </a:r>
            <a:r>
              <a:rPr lang="en-US" sz="1800" baseline="30000" dirty="0">
                <a:solidFill>
                  <a:schemeClr val="tx2"/>
                </a:solidFill>
              </a:rPr>
              <a:t> cum </a:t>
            </a:r>
            <a:r>
              <a:rPr lang="en-US" sz="1800" baseline="30000" dirty="0" err="1">
                <a:solidFill>
                  <a:schemeClr val="tx2"/>
                </a:solidFill>
              </a:rPr>
              <a:t>iumquia</a:t>
            </a:r>
            <a:r>
              <a:rPr lang="en-US" sz="1800" baseline="30000" dirty="0">
                <a:solidFill>
                  <a:schemeClr val="tx2"/>
                </a:solidFill>
              </a:rPr>
              <a:t> a </a:t>
            </a:r>
            <a:r>
              <a:rPr lang="en-US" sz="1800" baseline="30000" dirty="0" err="1">
                <a:solidFill>
                  <a:schemeClr val="tx2"/>
                </a:solidFill>
              </a:rPr>
              <a:t>nimusam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erspit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ariberibus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maio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blaboreium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cor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sa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quas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modipsum</a:t>
            </a:r>
            <a:r>
              <a:rPr lang="en-US" sz="1800" baseline="30000" dirty="0">
                <a:solidFill>
                  <a:schemeClr val="tx2"/>
                </a:solidFill>
              </a:rPr>
              <a:t> et </a:t>
            </a:r>
            <a:r>
              <a:rPr lang="en-US" sz="1800" baseline="30000" dirty="0" err="1">
                <a:solidFill>
                  <a:schemeClr val="tx2"/>
                </a:solidFill>
              </a:rPr>
              <a:t>velibus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expero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omnimporerum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eost</a:t>
            </a:r>
            <a:r>
              <a:rPr lang="en-US" sz="1800" baseline="30000" dirty="0">
                <a:solidFill>
                  <a:schemeClr val="tx2"/>
                </a:solidFill>
              </a:rPr>
              <a:t> et </a:t>
            </a:r>
            <a:r>
              <a:rPr lang="en-US" sz="1800" baseline="30000" dirty="0" err="1">
                <a:solidFill>
                  <a:schemeClr val="tx2"/>
                </a:solidFill>
              </a:rPr>
              <a:t>ommo</a:t>
            </a:r>
            <a:r>
              <a:rPr lang="en-US" sz="1800" baseline="30000" dirty="0">
                <a:solidFill>
                  <a:schemeClr val="tx2"/>
                </a:solidFill>
              </a:rPr>
              <a:t> to </a:t>
            </a:r>
            <a:r>
              <a:rPr lang="en-US" sz="1800" baseline="30000" dirty="0" err="1">
                <a:solidFill>
                  <a:schemeClr val="tx2"/>
                </a:solidFill>
              </a:rPr>
              <a:t>esserat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urepudit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explit</a:t>
            </a:r>
            <a:r>
              <a:rPr lang="en-US" sz="1800" baseline="30000" dirty="0">
                <a:solidFill>
                  <a:schemeClr val="tx2"/>
                </a:solidFill>
              </a:rPr>
              <a:t> </a:t>
            </a:r>
            <a:r>
              <a:rPr lang="en-US" sz="1800" baseline="30000" dirty="0" err="1">
                <a:solidFill>
                  <a:schemeClr val="tx2"/>
                </a:solidFill>
              </a:rPr>
              <a:t>aut</a:t>
            </a:r>
            <a:r>
              <a:rPr lang="en-US" sz="1800" baseline="30000" dirty="0">
                <a:solidFill>
                  <a:schemeClr val="tx2"/>
                </a:solidFill>
              </a:rPr>
              <a:t> qui</a:t>
            </a:r>
          </a:p>
          <a:p>
            <a:endParaRPr lang="en-US" sz="1800" dirty="0">
              <a:solidFill>
                <a:schemeClr val="tx2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5508693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aphicFrame>
        <p:nvGraphicFramePr>
          <p:cNvPr id="4" name="Picture Placeholder 5"/>
          <p:cNvGraphicFramePr>
            <a:graphicFrameLocks/>
          </p:cNvGraphicFramePr>
          <p:nvPr>
            <p:extLst>
              <p:ext uri="{D42A27DB-BD31-4B8C-83A1-F6EECF244321}">
                <p14:modId xmlns:p14="http://schemas.microsoft.com/office/powerpoint/2010/main" val="575293545"/>
              </p:ext>
            </p:extLst>
          </p:nvPr>
        </p:nvGraphicFramePr>
        <p:xfrm>
          <a:off x="909638" y="1696600"/>
          <a:ext cx="7122017" cy="3328524"/>
        </p:xfrm>
        <a:graphic>
          <a:graphicData uri="http://schemas.openxmlformats.org/drawingml/2006/chart">
            <c:chart xmlns:c="http://schemas.openxmlformats.org/drawingml/2006/chart" xmlns:r="http://schemas.openxmlformats.org/officeDocument/2006/relationships" r:id="rId2"/>
          </a:graphicData>
        </a:graphic>
      </p:graphicFrame>
      <p:sp>
        <p:nvSpPr>
          <p:cNvPr id="6" name="Title 1"/>
          <p:cNvSpPr>
            <a:spLocks noGrp="1"/>
          </p:cNvSpPr>
          <p:nvPr>
            <p:ph type="title"/>
          </p:nvPr>
        </p:nvSpPr>
        <p:spPr>
          <a:xfrm>
            <a:off x="909638" y="792885"/>
            <a:ext cx="6377710" cy="607868"/>
          </a:xfrm>
          <a:prstGeom prst="rect">
            <a:avLst/>
          </a:prstGeom>
        </p:spPr>
        <p:txBody>
          <a:bodyPr/>
          <a:lstStyle/>
          <a:p>
            <a:r>
              <a:rPr lang="en-US" dirty="0"/>
              <a:t>Trends</a:t>
            </a:r>
          </a:p>
        </p:txBody>
      </p:sp>
    </p:spTree>
    <p:extLst>
      <p:ext uri="{BB962C8B-B14F-4D97-AF65-F5344CB8AC3E}">
        <p14:creationId xmlns:p14="http://schemas.microsoft.com/office/powerpoint/2010/main" val="423987664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STJ - presentation ">
      <a:dk1>
        <a:srgbClr val="D0202F"/>
      </a:dk1>
      <a:lt1>
        <a:sysClr val="window" lastClr="FFFFFF"/>
      </a:lt1>
      <a:dk2>
        <a:srgbClr val="0D1C2A"/>
      </a:dk2>
      <a:lt2>
        <a:srgbClr val="EEECE1"/>
      </a:lt2>
      <a:accent1>
        <a:srgbClr val="D0202F"/>
      </a:accent1>
      <a:accent2>
        <a:srgbClr val="828282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FF0000"/>
      </a:hlink>
      <a:folHlink>
        <a:srgbClr val="575857"/>
      </a:folHlink>
    </a:clrScheme>
    <a:fontScheme name="Office Classic 2">
      <a:maj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ajorFont>
      <a:minorFont>
        <a:latin typeface="Arial"/>
        <a:ea typeface=""/>
        <a:cs typeface=""/>
        <a:font script="Jpan" typeface="ＭＳ Ｐゴシック"/>
        <a:font script="Hang" typeface="굴림"/>
        <a:font script="Hans" typeface="黑体"/>
        <a:font script="Hant" typeface="微軟正黑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82</TotalTime>
  <Words>115</Words>
  <Application>Microsoft Office PowerPoint</Application>
  <PresentationFormat>On-screen Show (4:3)</PresentationFormat>
  <Paragraphs>5</Paragraphs>
  <Slides>3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</vt:i4>
      </vt:variant>
    </vt:vector>
  </HeadingPairs>
  <TitlesOfParts>
    <vt:vector size="6" baseType="lpstr">
      <vt:lpstr>Arial</vt:lpstr>
      <vt:lpstr>Calibri</vt:lpstr>
      <vt:lpstr>Office Theme</vt:lpstr>
      <vt:lpstr>Office of Marketing and Communications</vt:lpstr>
      <vt:lpstr>Goals </vt:lpstr>
      <vt:lpstr>Trends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Office of Marketing and Communications</dc:title>
  <dc:creator>Patricia Watts</dc:creator>
  <cp:lastModifiedBy>Rita Torsney-Sullivan</cp:lastModifiedBy>
  <cp:revision>8</cp:revision>
  <dcterms:created xsi:type="dcterms:W3CDTF">2019-03-07T17:29:02Z</dcterms:created>
  <dcterms:modified xsi:type="dcterms:W3CDTF">2020-01-29T16:31:16Z</dcterms:modified>
</cp:coreProperties>
</file>