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2694" y="8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01F2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D1C2A"/>
                </a:solidFill>
                <a:latin typeface="Bell MT"/>
                <a:cs typeface="Bel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01F2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D1C2A"/>
                </a:solidFill>
                <a:latin typeface="Bell MT"/>
                <a:cs typeface="Bel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01F2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D1C2A"/>
                </a:solidFill>
                <a:latin typeface="Bell MT"/>
                <a:cs typeface="Bel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01F2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01F2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43416" y="684276"/>
            <a:ext cx="100965" cy="5896610"/>
          </a:xfrm>
          <a:custGeom>
            <a:avLst/>
            <a:gdLst/>
            <a:ahLst/>
            <a:cxnLst/>
            <a:rect l="l" t="t" r="r" b="b"/>
            <a:pathLst>
              <a:path w="100965" h="5896609">
                <a:moveTo>
                  <a:pt x="0" y="5896356"/>
                </a:moveTo>
                <a:lnTo>
                  <a:pt x="100583" y="5896356"/>
                </a:lnTo>
                <a:lnTo>
                  <a:pt x="100583" y="0"/>
                </a:lnTo>
                <a:lnTo>
                  <a:pt x="0" y="0"/>
                </a:lnTo>
                <a:lnTo>
                  <a:pt x="0" y="5896356"/>
                </a:lnTo>
                <a:close/>
              </a:path>
            </a:pathLst>
          </a:custGeom>
          <a:solidFill>
            <a:srgbClr val="0E1B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144000" cy="684530"/>
          </a:xfrm>
          <a:custGeom>
            <a:avLst/>
            <a:gdLst/>
            <a:ahLst/>
            <a:cxnLst/>
            <a:rect l="l" t="t" r="r" b="b"/>
            <a:pathLst>
              <a:path w="9144000" h="684530">
                <a:moveTo>
                  <a:pt x="9144000" y="0"/>
                </a:moveTo>
                <a:lnTo>
                  <a:pt x="0" y="0"/>
                </a:lnTo>
                <a:lnTo>
                  <a:pt x="0" y="684276"/>
                </a:lnTo>
                <a:lnTo>
                  <a:pt x="9144000" y="684276"/>
                </a:lnTo>
                <a:lnTo>
                  <a:pt x="9144000" y="0"/>
                </a:lnTo>
                <a:close/>
              </a:path>
            </a:pathLst>
          </a:custGeom>
          <a:solidFill>
            <a:srgbClr val="D01F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580631"/>
            <a:ext cx="9144000" cy="277495"/>
          </a:xfrm>
          <a:custGeom>
            <a:avLst/>
            <a:gdLst/>
            <a:ahLst/>
            <a:cxnLst/>
            <a:rect l="l" t="t" r="r" b="b"/>
            <a:pathLst>
              <a:path w="9144000" h="277495">
                <a:moveTo>
                  <a:pt x="9144000" y="0"/>
                </a:moveTo>
                <a:lnTo>
                  <a:pt x="0" y="0"/>
                </a:lnTo>
                <a:lnTo>
                  <a:pt x="0" y="277368"/>
                </a:lnTo>
                <a:lnTo>
                  <a:pt x="9144000" y="277368"/>
                </a:lnTo>
                <a:lnTo>
                  <a:pt x="9144000" y="0"/>
                </a:lnTo>
                <a:close/>
              </a:path>
            </a:pathLst>
          </a:custGeom>
          <a:solidFill>
            <a:srgbClr val="BEBEBE">
              <a:alpha val="5215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547103"/>
            <a:ext cx="2414778" cy="31089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1439" y="6646773"/>
            <a:ext cx="2243709" cy="21122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73992" y="450605"/>
            <a:ext cx="108803" cy="11123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202581" y="450605"/>
            <a:ext cx="124852" cy="10999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347647" y="448551"/>
            <a:ext cx="529590" cy="113664"/>
          </a:xfrm>
          <a:custGeom>
            <a:avLst/>
            <a:gdLst/>
            <a:ahLst/>
            <a:cxnLst/>
            <a:rect l="l" t="t" r="r" b="b"/>
            <a:pathLst>
              <a:path w="529589" h="113665">
                <a:moveTo>
                  <a:pt x="43294" y="2362"/>
                </a:moveTo>
                <a:lnTo>
                  <a:pt x="0" y="2362"/>
                </a:lnTo>
                <a:lnTo>
                  <a:pt x="0" y="6172"/>
                </a:lnTo>
                <a:lnTo>
                  <a:pt x="14008" y="6172"/>
                </a:lnTo>
                <a:lnTo>
                  <a:pt x="14008" y="17602"/>
                </a:lnTo>
                <a:lnTo>
                  <a:pt x="14008" y="106451"/>
                </a:lnTo>
                <a:lnTo>
                  <a:pt x="0" y="106451"/>
                </a:lnTo>
                <a:lnTo>
                  <a:pt x="0" y="110261"/>
                </a:lnTo>
                <a:lnTo>
                  <a:pt x="43294" y="110261"/>
                </a:lnTo>
                <a:lnTo>
                  <a:pt x="43294" y="106451"/>
                </a:lnTo>
                <a:lnTo>
                  <a:pt x="29286" y="106451"/>
                </a:lnTo>
                <a:lnTo>
                  <a:pt x="29286" y="17602"/>
                </a:lnTo>
                <a:lnTo>
                  <a:pt x="29286" y="6172"/>
                </a:lnTo>
                <a:lnTo>
                  <a:pt x="43294" y="6172"/>
                </a:lnTo>
                <a:lnTo>
                  <a:pt x="43294" y="2362"/>
                </a:lnTo>
                <a:close/>
              </a:path>
              <a:path w="529589" h="113665">
                <a:moveTo>
                  <a:pt x="171856" y="2057"/>
                </a:moveTo>
                <a:lnTo>
                  <a:pt x="167360" y="2476"/>
                </a:lnTo>
                <a:lnTo>
                  <a:pt x="145097" y="2476"/>
                </a:lnTo>
                <a:lnTo>
                  <a:pt x="139280" y="2057"/>
                </a:lnTo>
                <a:lnTo>
                  <a:pt x="139280" y="6184"/>
                </a:lnTo>
                <a:lnTo>
                  <a:pt x="144665" y="6591"/>
                </a:lnTo>
                <a:lnTo>
                  <a:pt x="150876" y="6184"/>
                </a:lnTo>
                <a:lnTo>
                  <a:pt x="150876" y="18542"/>
                </a:lnTo>
                <a:lnTo>
                  <a:pt x="147574" y="26365"/>
                </a:lnTo>
                <a:lnTo>
                  <a:pt x="146316" y="31318"/>
                </a:lnTo>
                <a:lnTo>
                  <a:pt x="143637" y="38735"/>
                </a:lnTo>
                <a:lnTo>
                  <a:pt x="137668" y="53733"/>
                </a:lnTo>
                <a:lnTo>
                  <a:pt x="134772" y="61391"/>
                </a:lnTo>
                <a:lnTo>
                  <a:pt x="122796" y="92290"/>
                </a:lnTo>
                <a:lnTo>
                  <a:pt x="102196" y="39141"/>
                </a:lnTo>
                <a:lnTo>
                  <a:pt x="96634" y="25031"/>
                </a:lnTo>
                <a:lnTo>
                  <a:pt x="93611" y="16433"/>
                </a:lnTo>
                <a:lnTo>
                  <a:pt x="92303" y="10299"/>
                </a:lnTo>
                <a:lnTo>
                  <a:pt x="92303" y="8242"/>
                </a:lnTo>
                <a:lnTo>
                  <a:pt x="93954" y="7010"/>
                </a:lnTo>
                <a:lnTo>
                  <a:pt x="96418" y="6591"/>
                </a:lnTo>
                <a:lnTo>
                  <a:pt x="100545" y="6591"/>
                </a:lnTo>
                <a:lnTo>
                  <a:pt x="103022" y="6184"/>
                </a:lnTo>
                <a:lnTo>
                  <a:pt x="103022" y="2057"/>
                </a:lnTo>
                <a:lnTo>
                  <a:pt x="96418" y="2057"/>
                </a:lnTo>
                <a:lnTo>
                  <a:pt x="89827" y="2476"/>
                </a:lnTo>
                <a:lnTo>
                  <a:pt x="68402" y="2476"/>
                </a:lnTo>
                <a:lnTo>
                  <a:pt x="61429" y="2057"/>
                </a:lnTo>
                <a:lnTo>
                  <a:pt x="61429" y="6184"/>
                </a:lnTo>
                <a:lnTo>
                  <a:pt x="71704" y="6184"/>
                </a:lnTo>
                <a:lnTo>
                  <a:pt x="74168" y="9067"/>
                </a:lnTo>
                <a:lnTo>
                  <a:pt x="77470" y="18542"/>
                </a:lnTo>
                <a:lnTo>
                  <a:pt x="80391" y="26187"/>
                </a:lnTo>
                <a:lnTo>
                  <a:pt x="86525" y="41198"/>
                </a:lnTo>
                <a:lnTo>
                  <a:pt x="89446" y="48615"/>
                </a:lnTo>
                <a:lnTo>
                  <a:pt x="115379" y="113296"/>
                </a:lnTo>
                <a:lnTo>
                  <a:pt x="121145" y="113296"/>
                </a:lnTo>
                <a:lnTo>
                  <a:pt x="149606" y="41605"/>
                </a:lnTo>
                <a:lnTo>
                  <a:pt x="151549" y="37096"/>
                </a:lnTo>
                <a:lnTo>
                  <a:pt x="161582" y="12357"/>
                </a:lnTo>
                <a:lnTo>
                  <a:pt x="163614" y="8648"/>
                </a:lnTo>
                <a:lnTo>
                  <a:pt x="166535" y="6184"/>
                </a:lnTo>
                <a:lnTo>
                  <a:pt x="171856" y="6184"/>
                </a:lnTo>
                <a:lnTo>
                  <a:pt x="171856" y="2057"/>
                </a:lnTo>
                <a:close/>
              </a:path>
              <a:path w="529589" h="113665">
                <a:moveTo>
                  <a:pt x="276961" y="86931"/>
                </a:moveTo>
                <a:lnTo>
                  <a:pt x="273227" y="86512"/>
                </a:lnTo>
                <a:lnTo>
                  <a:pt x="268338" y="96380"/>
                </a:lnTo>
                <a:lnTo>
                  <a:pt x="262432" y="102069"/>
                </a:lnTo>
                <a:lnTo>
                  <a:pt x="254812" y="104825"/>
                </a:lnTo>
                <a:lnTo>
                  <a:pt x="244830" y="105879"/>
                </a:lnTo>
                <a:lnTo>
                  <a:pt x="235318" y="105879"/>
                </a:lnTo>
                <a:lnTo>
                  <a:pt x="226390" y="104902"/>
                </a:lnTo>
                <a:lnTo>
                  <a:pt x="221589" y="101447"/>
                </a:lnTo>
                <a:lnTo>
                  <a:pt x="219646" y="94754"/>
                </a:lnTo>
                <a:lnTo>
                  <a:pt x="219278" y="84048"/>
                </a:lnTo>
                <a:lnTo>
                  <a:pt x="219278" y="57683"/>
                </a:lnTo>
                <a:lnTo>
                  <a:pt x="253060" y="57683"/>
                </a:lnTo>
                <a:lnTo>
                  <a:pt x="253060" y="72923"/>
                </a:lnTo>
                <a:lnTo>
                  <a:pt x="255917" y="72923"/>
                </a:lnTo>
                <a:lnTo>
                  <a:pt x="256362" y="67564"/>
                </a:lnTo>
                <a:lnTo>
                  <a:pt x="255536" y="60566"/>
                </a:lnTo>
                <a:lnTo>
                  <a:pt x="255536" y="49847"/>
                </a:lnTo>
                <a:lnTo>
                  <a:pt x="255917" y="41605"/>
                </a:lnTo>
                <a:lnTo>
                  <a:pt x="255917" y="37909"/>
                </a:lnTo>
                <a:lnTo>
                  <a:pt x="253060" y="37909"/>
                </a:lnTo>
                <a:lnTo>
                  <a:pt x="252628" y="41605"/>
                </a:lnTo>
                <a:lnTo>
                  <a:pt x="252628" y="51498"/>
                </a:lnTo>
                <a:lnTo>
                  <a:pt x="219278" y="51498"/>
                </a:lnTo>
                <a:lnTo>
                  <a:pt x="219278" y="7416"/>
                </a:lnTo>
                <a:lnTo>
                  <a:pt x="237401" y="7416"/>
                </a:lnTo>
                <a:lnTo>
                  <a:pt x="247586" y="8293"/>
                </a:lnTo>
                <a:lnTo>
                  <a:pt x="254901" y="11328"/>
                </a:lnTo>
                <a:lnTo>
                  <a:pt x="259753" y="17145"/>
                </a:lnTo>
                <a:lnTo>
                  <a:pt x="262521" y="26365"/>
                </a:lnTo>
                <a:lnTo>
                  <a:pt x="265430" y="25539"/>
                </a:lnTo>
                <a:lnTo>
                  <a:pt x="265430" y="2057"/>
                </a:lnTo>
                <a:lnTo>
                  <a:pt x="254304" y="2298"/>
                </a:lnTo>
                <a:lnTo>
                  <a:pt x="243179" y="2425"/>
                </a:lnTo>
                <a:lnTo>
                  <a:pt x="220929" y="2476"/>
                </a:lnTo>
                <a:lnTo>
                  <a:pt x="197142" y="2298"/>
                </a:lnTo>
                <a:lnTo>
                  <a:pt x="189166" y="2057"/>
                </a:lnTo>
                <a:lnTo>
                  <a:pt x="189166" y="6184"/>
                </a:lnTo>
                <a:lnTo>
                  <a:pt x="201523" y="6591"/>
                </a:lnTo>
                <a:lnTo>
                  <a:pt x="204000" y="7416"/>
                </a:lnTo>
                <a:lnTo>
                  <a:pt x="204000" y="104228"/>
                </a:lnTo>
                <a:lnTo>
                  <a:pt x="202793" y="106705"/>
                </a:lnTo>
                <a:lnTo>
                  <a:pt x="189166" y="106705"/>
                </a:lnTo>
                <a:lnTo>
                  <a:pt x="189166" y="110820"/>
                </a:lnTo>
                <a:lnTo>
                  <a:pt x="197815" y="110591"/>
                </a:lnTo>
                <a:lnTo>
                  <a:pt x="206476" y="110464"/>
                </a:lnTo>
                <a:lnTo>
                  <a:pt x="223786" y="110413"/>
                </a:lnTo>
                <a:lnTo>
                  <a:pt x="270370" y="110820"/>
                </a:lnTo>
                <a:lnTo>
                  <a:pt x="272021" y="102590"/>
                </a:lnTo>
                <a:lnTo>
                  <a:pt x="276961" y="86931"/>
                </a:lnTo>
                <a:close/>
              </a:path>
              <a:path w="529589" h="113665">
                <a:moveTo>
                  <a:pt x="394436" y="106705"/>
                </a:moveTo>
                <a:lnTo>
                  <a:pt x="386194" y="106705"/>
                </a:lnTo>
                <a:lnTo>
                  <a:pt x="381635" y="102590"/>
                </a:lnTo>
                <a:lnTo>
                  <a:pt x="376682" y="96812"/>
                </a:lnTo>
                <a:lnTo>
                  <a:pt x="371487" y="90271"/>
                </a:lnTo>
                <a:lnTo>
                  <a:pt x="365404" y="81572"/>
                </a:lnTo>
                <a:lnTo>
                  <a:pt x="357860" y="70396"/>
                </a:lnTo>
                <a:lnTo>
                  <a:pt x="350266" y="59321"/>
                </a:lnTo>
                <a:lnTo>
                  <a:pt x="348284" y="56438"/>
                </a:lnTo>
                <a:lnTo>
                  <a:pt x="352882" y="54381"/>
                </a:lnTo>
                <a:lnTo>
                  <a:pt x="356971" y="52552"/>
                </a:lnTo>
                <a:lnTo>
                  <a:pt x="364045" y="46609"/>
                </a:lnTo>
                <a:lnTo>
                  <a:pt x="368795" y="38887"/>
                </a:lnTo>
                <a:lnTo>
                  <a:pt x="370535" y="29667"/>
                </a:lnTo>
                <a:lnTo>
                  <a:pt x="369049" y="20828"/>
                </a:lnTo>
                <a:lnTo>
                  <a:pt x="363575" y="11849"/>
                </a:lnTo>
                <a:lnTo>
                  <a:pt x="356628" y="7416"/>
                </a:lnTo>
                <a:lnTo>
                  <a:pt x="354431" y="6019"/>
                </a:lnTo>
                <a:lnTo>
                  <a:pt x="354431" y="30899"/>
                </a:lnTo>
                <a:lnTo>
                  <a:pt x="352971" y="39255"/>
                </a:lnTo>
                <a:lnTo>
                  <a:pt x="348310" y="46812"/>
                </a:lnTo>
                <a:lnTo>
                  <a:pt x="340017" y="52273"/>
                </a:lnTo>
                <a:lnTo>
                  <a:pt x="327672" y="54381"/>
                </a:lnTo>
                <a:lnTo>
                  <a:pt x="321906" y="54381"/>
                </a:lnTo>
                <a:lnTo>
                  <a:pt x="319443" y="53555"/>
                </a:lnTo>
                <a:lnTo>
                  <a:pt x="319443" y="8242"/>
                </a:lnTo>
                <a:lnTo>
                  <a:pt x="322287" y="7823"/>
                </a:lnTo>
                <a:lnTo>
                  <a:pt x="324764" y="7416"/>
                </a:lnTo>
                <a:lnTo>
                  <a:pt x="328891" y="7416"/>
                </a:lnTo>
                <a:lnTo>
                  <a:pt x="340525" y="9169"/>
                </a:lnTo>
                <a:lnTo>
                  <a:pt x="348462" y="14058"/>
                </a:lnTo>
                <a:lnTo>
                  <a:pt x="352996" y="21501"/>
                </a:lnTo>
                <a:lnTo>
                  <a:pt x="354431" y="30899"/>
                </a:lnTo>
                <a:lnTo>
                  <a:pt x="354431" y="6019"/>
                </a:lnTo>
                <a:lnTo>
                  <a:pt x="352615" y="4864"/>
                </a:lnTo>
                <a:lnTo>
                  <a:pt x="337286" y="2476"/>
                </a:lnTo>
                <a:lnTo>
                  <a:pt x="334657" y="2057"/>
                </a:lnTo>
                <a:lnTo>
                  <a:pt x="324764" y="2057"/>
                </a:lnTo>
                <a:lnTo>
                  <a:pt x="318998" y="2476"/>
                </a:lnTo>
                <a:lnTo>
                  <a:pt x="298399" y="2476"/>
                </a:lnTo>
                <a:lnTo>
                  <a:pt x="290156" y="2057"/>
                </a:lnTo>
                <a:lnTo>
                  <a:pt x="290156" y="6184"/>
                </a:lnTo>
                <a:lnTo>
                  <a:pt x="298399" y="6591"/>
                </a:lnTo>
                <a:lnTo>
                  <a:pt x="304165" y="6591"/>
                </a:lnTo>
                <a:lnTo>
                  <a:pt x="304165" y="105054"/>
                </a:lnTo>
                <a:lnTo>
                  <a:pt x="297954" y="107111"/>
                </a:lnTo>
                <a:lnTo>
                  <a:pt x="290156" y="106705"/>
                </a:lnTo>
                <a:lnTo>
                  <a:pt x="290156" y="110820"/>
                </a:lnTo>
                <a:lnTo>
                  <a:pt x="297954" y="110820"/>
                </a:lnTo>
                <a:lnTo>
                  <a:pt x="304990" y="110413"/>
                </a:lnTo>
                <a:lnTo>
                  <a:pt x="319443" y="110413"/>
                </a:lnTo>
                <a:lnTo>
                  <a:pt x="326034" y="110820"/>
                </a:lnTo>
                <a:lnTo>
                  <a:pt x="333451" y="110820"/>
                </a:lnTo>
                <a:lnTo>
                  <a:pt x="333451" y="110413"/>
                </a:lnTo>
                <a:lnTo>
                  <a:pt x="333451" y="107111"/>
                </a:lnTo>
                <a:lnTo>
                  <a:pt x="333451" y="106705"/>
                </a:lnTo>
                <a:lnTo>
                  <a:pt x="325208" y="106705"/>
                </a:lnTo>
                <a:lnTo>
                  <a:pt x="319443" y="106286"/>
                </a:lnTo>
                <a:lnTo>
                  <a:pt x="319443" y="59321"/>
                </a:lnTo>
                <a:lnTo>
                  <a:pt x="333451" y="59321"/>
                </a:lnTo>
                <a:lnTo>
                  <a:pt x="341947" y="72644"/>
                </a:lnTo>
                <a:lnTo>
                  <a:pt x="350431" y="85852"/>
                </a:lnTo>
                <a:lnTo>
                  <a:pt x="359384" y="98666"/>
                </a:lnTo>
                <a:lnTo>
                  <a:pt x="369265" y="110820"/>
                </a:lnTo>
                <a:lnTo>
                  <a:pt x="373824" y="110820"/>
                </a:lnTo>
                <a:lnTo>
                  <a:pt x="378333" y="110413"/>
                </a:lnTo>
                <a:lnTo>
                  <a:pt x="386575" y="110413"/>
                </a:lnTo>
                <a:lnTo>
                  <a:pt x="390309" y="110820"/>
                </a:lnTo>
                <a:lnTo>
                  <a:pt x="394436" y="110820"/>
                </a:lnTo>
                <a:lnTo>
                  <a:pt x="394436" y="110413"/>
                </a:lnTo>
                <a:lnTo>
                  <a:pt x="394436" y="106705"/>
                </a:lnTo>
                <a:close/>
              </a:path>
              <a:path w="529589" h="113665">
                <a:moveTo>
                  <a:pt x="468223" y="81572"/>
                </a:moveTo>
                <a:lnTo>
                  <a:pt x="460743" y="61620"/>
                </a:lnTo>
                <a:lnTo>
                  <a:pt x="444296" y="50520"/>
                </a:lnTo>
                <a:lnTo>
                  <a:pt x="427850" y="40728"/>
                </a:lnTo>
                <a:lnTo>
                  <a:pt x="420370" y="24714"/>
                </a:lnTo>
                <a:lnTo>
                  <a:pt x="421589" y="16941"/>
                </a:lnTo>
                <a:lnTo>
                  <a:pt x="425157" y="10655"/>
                </a:lnTo>
                <a:lnTo>
                  <a:pt x="430987" y="6464"/>
                </a:lnTo>
                <a:lnTo>
                  <a:pt x="438937" y="4940"/>
                </a:lnTo>
                <a:lnTo>
                  <a:pt x="446481" y="6083"/>
                </a:lnTo>
                <a:lnTo>
                  <a:pt x="452424" y="9423"/>
                </a:lnTo>
                <a:lnTo>
                  <a:pt x="456653" y="14846"/>
                </a:lnTo>
                <a:lnTo>
                  <a:pt x="459105" y="22250"/>
                </a:lnTo>
                <a:lnTo>
                  <a:pt x="462457" y="22250"/>
                </a:lnTo>
                <a:lnTo>
                  <a:pt x="459930" y="2057"/>
                </a:lnTo>
                <a:lnTo>
                  <a:pt x="453771" y="1231"/>
                </a:lnTo>
                <a:lnTo>
                  <a:pt x="447560" y="0"/>
                </a:lnTo>
                <a:lnTo>
                  <a:pt x="440969" y="0"/>
                </a:lnTo>
                <a:lnTo>
                  <a:pt x="427761" y="1930"/>
                </a:lnTo>
                <a:lnTo>
                  <a:pt x="417182" y="7670"/>
                </a:lnTo>
                <a:lnTo>
                  <a:pt x="410171" y="17208"/>
                </a:lnTo>
                <a:lnTo>
                  <a:pt x="407619" y="30492"/>
                </a:lnTo>
                <a:lnTo>
                  <a:pt x="414832" y="50787"/>
                </a:lnTo>
                <a:lnTo>
                  <a:pt x="430695" y="61849"/>
                </a:lnTo>
                <a:lnTo>
                  <a:pt x="446557" y="71450"/>
                </a:lnTo>
                <a:lnTo>
                  <a:pt x="453771" y="87337"/>
                </a:lnTo>
                <a:lnTo>
                  <a:pt x="452107" y="95834"/>
                </a:lnTo>
                <a:lnTo>
                  <a:pt x="447535" y="102476"/>
                </a:lnTo>
                <a:lnTo>
                  <a:pt x="440728" y="106807"/>
                </a:lnTo>
                <a:lnTo>
                  <a:pt x="432346" y="108356"/>
                </a:lnTo>
                <a:lnTo>
                  <a:pt x="423557" y="106375"/>
                </a:lnTo>
                <a:lnTo>
                  <a:pt x="416521" y="101142"/>
                </a:lnTo>
                <a:lnTo>
                  <a:pt x="411416" y="93751"/>
                </a:lnTo>
                <a:lnTo>
                  <a:pt x="408444" y="85280"/>
                </a:lnTo>
                <a:lnTo>
                  <a:pt x="404710" y="85280"/>
                </a:lnTo>
                <a:lnTo>
                  <a:pt x="407619" y="107937"/>
                </a:lnTo>
                <a:lnTo>
                  <a:pt x="415036" y="111239"/>
                </a:lnTo>
                <a:lnTo>
                  <a:pt x="423659" y="113296"/>
                </a:lnTo>
                <a:lnTo>
                  <a:pt x="431520" y="113296"/>
                </a:lnTo>
                <a:lnTo>
                  <a:pt x="445071" y="111175"/>
                </a:lnTo>
                <a:lnTo>
                  <a:pt x="456819" y="105003"/>
                </a:lnTo>
                <a:lnTo>
                  <a:pt x="465086" y="95046"/>
                </a:lnTo>
                <a:lnTo>
                  <a:pt x="468223" y="81572"/>
                </a:lnTo>
                <a:close/>
              </a:path>
              <a:path w="529589" h="113665">
                <a:moveTo>
                  <a:pt x="529209" y="2362"/>
                </a:moveTo>
                <a:lnTo>
                  <a:pt x="485914" y="2362"/>
                </a:lnTo>
                <a:lnTo>
                  <a:pt x="485914" y="6172"/>
                </a:lnTo>
                <a:lnTo>
                  <a:pt x="499922" y="6172"/>
                </a:lnTo>
                <a:lnTo>
                  <a:pt x="499922" y="17602"/>
                </a:lnTo>
                <a:lnTo>
                  <a:pt x="499922" y="106451"/>
                </a:lnTo>
                <a:lnTo>
                  <a:pt x="485914" y="106451"/>
                </a:lnTo>
                <a:lnTo>
                  <a:pt x="485914" y="110261"/>
                </a:lnTo>
                <a:lnTo>
                  <a:pt x="529209" y="110261"/>
                </a:lnTo>
                <a:lnTo>
                  <a:pt x="529209" y="106451"/>
                </a:lnTo>
                <a:lnTo>
                  <a:pt x="515200" y="106451"/>
                </a:lnTo>
                <a:lnTo>
                  <a:pt x="515200" y="17602"/>
                </a:lnTo>
                <a:lnTo>
                  <a:pt x="515200" y="6172"/>
                </a:lnTo>
                <a:lnTo>
                  <a:pt x="529209" y="6172"/>
                </a:lnTo>
                <a:lnTo>
                  <a:pt x="529209" y="236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896203" y="446482"/>
            <a:ext cx="222134" cy="11288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77701" y="186110"/>
            <a:ext cx="260061" cy="18457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376934" y="190232"/>
            <a:ext cx="747395" cy="231140"/>
          </a:xfrm>
          <a:custGeom>
            <a:avLst/>
            <a:gdLst/>
            <a:ahLst/>
            <a:cxnLst/>
            <a:rect l="l" t="t" r="r" b="b"/>
            <a:pathLst>
              <a:path w="747394" h="231140">
                <a:moveTo>
                  <a:pt x="100545" y="0"/>
                </a:moveTo>
                <a:lnTo>
                  <a:pt x="64274" y="419"/>
                </a:lnTo>
                <a:lnTo>
                  <a:pt x="29667" y="0"/>
                </a:lnTo>
                <a:lnTo>
                  <a:pt x="29667" y="6591"/>
                </a:lnTo>
                <a:lnTo>
                  <a:pt x="38760" y="6934"/>
                </a:lnTo>
                <a:lnTo>
                  <a:pt x="45923" y="9017"/>
                </a:lnTo>
                <a:lnTo>
                  <a:pt x="50622" y="14414"/>
                </a:lnTo>
                <a:lnTo>
                  <a:pt x="52298" y="24726"/>
                </a:lnTo>
                <a:lnTo>
                  <a:pt x="52298" y="170561"/>
                </a:lnTo>
                <a:lnTo>
                  <a:pt x="51993" y="187198"/>
                </a:lnTo>
                <a:lnTo>
                  <a:pt x="49834" y="204089"/>
                </a:lnTo>
                <a:lnTo>
                  <a:pt x="43954" y="217208"/>
                </a:lnTo>
                <a:lnTo>
                  <a:pt x="32524" y="222478"/>
                </a:lnTo>
                <a:lnTo>
                  <a:pt x="25107" y="222478"/>
                </a:lnTo>
                <a:lnTo>
                  <a:pt x="18948" y="218363"/>
                </a:lnTo>
                <a:lnTo>
                  <a:pt x="18948" y="205587"/>
                </a:lnTo>
                <a:lnTo>
                  <a:pt x="14833" y="202285"/>
                </a:lnTo>
                <a:lnTo>
                  <a:pt x="5765" y="202285"/>
                </a:lnTo>
                <a:lnTo>
                  <a:pt x="0" y="205994"/>
                </a:lnTo>
                <a:lnTo>
                  <a:pt x="0" y="213410"/>
                </a:lnTo>
                <a:lnTo>
                  <a:pt x="2311" y="221335"/>
                </a:lnTo>
                <a:lnTo>
                  <a:pt x="8382" y="226695"/>
                </a:lnTo>
                <a:lnTo>
                  <a:pt x="16852" y="229743"/>
                </a:lnTo>
                <a:lnTo>
                  <a:pt x="26365" y="230708"/>
                </a:lnTo>
                <a:lnTo>
                  <a:pt x="38328" y="229044"/>
                </a:lnTo>
                <a:lnTo>
                  <a:pt x="70332" y="200736"/>
                </a:lnTo>
                <a:lnTo>
                  <a:pt x="77470" y="154901"/>
                </a:lnTo>
                <a:lnTo>
                  <a:pt x="77470" y="24726"/>
                </a:lnTo>
                <a:lnTo>
                  <a:pt x="79159" y="14414"/>
                </a:lnTo>
                <a:lnTo>
                  <a:pt x="83896" y="9017"/>
                </a:lnTo>
                <a:lnTo>
                  <a:pt x="91186" y="6934"/>
                </a:lnTo>
                <a:lnTo>
                  <a:pt x="100545" y="6591"/>
                </a:lnTo>
                <a:lnTo>
                  <a:pt x="100545" y="0"/>
                </a:lnTo>
                <a:close/>
              </a:path>
              <a:path w="747394" h="231140">
                <a:moveTo>
                  <a:pt x="252183" y="102184"/>
                </a:moveTo>
                <a:lnTo>
                  <a:pt x="246164" y="73228"/>
                </a:lnTo>
                <a:lnTo>
                  <a:pt x="229692" y="51295"/>
                </a:lnTo>
                <a:lnTo>
                  <a:pt x="223774" y="47967"/>
                </a:lnTo>
                <a:lnTo>
                  <a:pt x="223774" y="106705"/>
                </a:lnTo>
                <a:lnTo>
                  <a:pt x="222135" y="129197"/>
                </a:lnTo>
                <a:lnTo>
                  <a:pt x="215544" y="149758"/>
                </a:lnTo>
                <a:lnTo>
                  <a:pt x="201523" y="164757"/>
                </a:lnTo>
                <a:lnTo>
                  <a:pt x="177622" y="170561"/>
                </a:lnTo>
                <a:lnTo>
                  <a:pt x="156210" y="164655"/>
                </a:lnTo>
                <a:lnTo>
                  <a:pt x="140881" y="148932"/>
                </a:lnTo>
                <a:lnTo>
                  <a:pt x="131648" y="126415"/>
                </a:lnTo>
                <a:lnTo>
                  <a:pt x="128562" y="100114"/>
                </a:lnTo>
                <a:lnTo>
                  <a:pt x="130733" y="79502"/>
                </a:lnTo>
                <a:lnTo>
                  <a:pt x="138163" y="60667"/>
                </a:lnTo>
                <a:lnTo>
                  <a:pt x="152234" y="46926"/>
                </a:lnTo>
                <a:lnTo>
                  <a:pt x="174332" y="41617"/>
                </a:lnTo>
                <a:lnTo>
                  <a:pt x="196126" y="47675"/>
                </a:lnTo>
                <a:lnTo>
                  <a:pt x="211556" y="63195"/>
                </a:lnTo>
                <a:lnTo>
                  <a:pt x="220738" y="84201"/>
                </a:lnTo>
                <a:lnTo>
                  <a:pt x="223774" y="106705"/>
                </a:lnTo>
                <a:lnTo>
                  <a:pt x="223774" y="47967"/>
                </a:lnTo>
                <a:lnTo>
                  <a:pt x="212534" y="41617"/>
                </a:lnTo>
                <a:lnTo>
                  <a:pt x="205079" y="37401"/>
                </a:lnTo>
                <a:lnTo>
                  <a:pt x="174713" y="32550"/>
                </a:lnTo>
                <a:lnTo>
                  <a:pt x="145326" y="38290"/>
                </a:lnTo>
                <a:lnTo>
                  <a:pt x="121653" y="54076"/>
                </a:lnTo>
                <a:lnTo>
                  <a:pt x="105854" y="77736"/>
                </a:lnTo>
                <a:lnTo>
                  <a:pt x="100101" y="107124"/>
                </a:lnTo>
                <a:lnTo>
                  <a:pt x="105930" y="136702"/>
                </a:lnTo>
                <a:lnTo>
                  <a:pt x="121970" y="159600"/>
                </a:lnTo>
                <a:lnTo>
                  <a:pt x="146050" y="174383"/>
                </a:lnTo>
                <a:lnTo>
                  <a:pt x="175983" y="179628"/>
                </a:lnTo>
                <a:lnTo>
                  <a:pt x="205968" y="174078"/>
                </a:lnTo>
                <a:lnTo>
                  <a:pt x="211378" y="170561"/>
                </a:lnTo>
                <a:lnTo>
                  <a:pt x="230149" y="158356"/>
                </a:lnTo>
                <a:lnTo>
                  <a:pt x="246303" y="133921"/>
                </a:lnTo>
                <a:lnTo>
                  <a:pt x="252183" y="102184"/>
                </a:lnTo>
                <a:close/>
              </a:path>
              <a:path w="747394" h="231140">
                <a:moveTo>
                  <a:pt x="422833" y="35991"/>
                </a:moveTo>
                <a:lnTo>
                  <a:pt x="394779" y="35991"/>
                </a:lnTo>
                <a:lnTo>
                  <a:pt x="394779" y="37261"/>
                </a:lnTo>
                <a:lnTo>
                  <a:pt x="389712" y="37261"/>
                </a:lnTo>
                <a:lnTo>
                  <a:pt x="389712" y="35991"/>
                </a:lnTo>
                <a:lnTo>
                  <a:pt x="359765" y="35991"/>
                </a:lnTo>
                <a:lnTo>
                  <a:pt x="359765" y="37261"/>
                </a:lnTo>
                <a:lnTo>
                  <a:pt x="359765" y="41071"/>
                </a:lnTo>
                <a:lnTo>
                  <a:pt x="371449" y="41071"/>
                </a:lnTo>
                <a:lnTo>
                  <a:pt x="371449" y="42341"/>
                </a:lnTo>
                <a:lnTo>
                  <a:pt x="379158" y="42341"/>
                </a:lnTo>
                <a:lnTo>
                  <a:pt x="379158" y="98196"/>
                </a:lnTo>
                <a:lnTo>
                  <a:pt x="305803" y="98196"/>
                </a:lnTo>
                <a:lnTo>
                  <a:pt x="305803" y="42341"/>
                </a:lnTo>
                <a:lnTo>
                  <a:pt x="313474" y="42341"/>
                </a:lnTo>
                <a:lnTo>
                  <a:pt x="313474" y="41071"/>
                </a:lnTo>
                <a:lnTo>
                  <a:pt x="325589" y="41071"/>
                </a:lnTo>
                <a:lnTo>
                  <a:pt x="325589" y="37261"/>
                </a:lnTo>
                <a:lnTo>
                  <a:pt x="325589" y="35991"/>
                </a:lnTo>
                <a:lnTo>
                  <a:pt x="295249" y="35991"/>
                </a:lnTo>
                <a:lnTo>
                  <a:pt x="295249" y="37261"/>
                </a:lnTo>
                <a:lnTo>
                  <a:pt x="290182" y="37261"/>
                </a:lnTo>
                <a:lnTo>
                  <a:pt x="290182" y="35991"/>
                </a:lnTo>
                <a:lnTo>
                  <a:pt x="262077" y="35991"/>
                </a:lnTo>
                <a:lnTo>
                  <a:pt x="262077" y="37261"/>
                </a:lnTo>
                <a:lnTo>
                  <a:pt x="262077" y="41071"/>
                </a:lnTo>
                <a:lnTo>
                  <a:pt x="272961" y="41071"/>
                </a:lnTo>
                <a:lnTo>
                  <a:pt x="272961" y="42341"/>
                </a:lnTo>
                <a:lnTo>
                  <a:pt x="279819" y="42341"/>
                </a:lnTo>
                <a:lnTo>
                  <a:pt x="279819" y="98196"/>
                </a:lnTo>
                <a:lnTo>
                  <a:pt x="279819" y="108356"/>
                </a:lnTo>
                <a:lnTo>
                  <a:pt x="279819" y="159131"/>
                </a:lnTo>
                <a:lnTo>
                  <a:pt x="279819" y="169278"/>
                </a:lnTo>
                <a:lnTo>
                  <a:pt x="276275" y="169278"/>
                </a:lnTo>
                <a:lnTo>
                  <a:pt x="276275" y="170548"/>
                </a:lnTo>
                <a:lnTo>
                  <a:pt x="262077" y="170548"/>
                </a:lnTo>
                <a:lnTo>
                  <a:pt x="262077" y="175628"/>
                </a:lnTo>
                <a:lnTo>
                  <a:pt x="262077" y="176898"/>
                </a:lnTo>
                <a:lnTo>
                  <a:pt x="278625" y="176898"/>
                </a:lnTo>
                <a:lnTo>
                  <a:pt x="278625" y="175628"/>
                </a:lnTo>
                <a:lnTo>
                  <a:pt x="307670" y="175628"/>
                </a:lnTo>
                <a:lnTo>
                  <a:pt x="307670" y="176898"/>
                </a:lnTo>
                <a:lnTo>
                  <a:pt x="325589" y="176898"/>
                </a:lnTo>
                <a:lnTo>
                  <a:pt x="325589" y="175628"/>
                </a:lnTo>
                <a:lnTo>
                  <a:pt x="325589" y="170548"/>
                </a:lnTo>
                <a:lnTo>
                  <a:pt x="307682" y="170548"/>
                </a:lnTo>
                <a:lnTo>
                  <a:pt x="307682" y="169278"/>
                </a:lnTo>
                <a:lnTo>
                  <a:pt x="305803" y="169278"/>
                </a:lnTo>
                <a:lnTo>
                  <a:pt x="305803" y="159131"/>
                </a:lnTo>
                <a:lnTo>
                  <a:pt x="305803" y="108356"/>
                </a:lnTo>
                <a:lnTo>
                  <a:pt x="379158" y="108356"/>
                </a:lnTo>
                <a:lnTo>
                  <a:pt x="379158" y="159131"/>
                </a:lnTo>
                <a:lnTo>
                  <a:pt x="379158" y="169278"/>
                </a:lnTo>
                <a:lnTo>
                  <a:pt x="377278" y="169278"/>
                </a:lnTo>
                <a:lnTo>
                  <a:pt x="377278" y="170548"/>
                </a:lnTo>
                <a:lnTo>
                  <a:pt x="359765" y="170548"/>
                </a:lnTo>
                <a:lnTo>
                  <a:pt x="359765" y="175628"/>
                </a:lnTo>
                <a:lnTo>
                  <a:pt x="359765" y="176898"/>
                </a:lnTo>
                <a:lnTo>
                  <a:pt x="377342" y="176898"/>
                </a:lnTo>
                <a:lnTo>
                  <a:pt x="377342" y="175628"/>
                </a:lnTo>
                <a:lnTo>
                  <a:pt x="406298" y="175628"/>
                </a:lnTo>
                <a:lnTo>
                  <a:pt x="406298" y="176898"/>
                </a:lnTo>
                <a:lnTo>
                  <a:pt x="422833" y="176898"/>
                </a:lnTo>
                <a:lnTo>
                  <a:pt x="422833" y="175628"/>
                </a:lnTo>
                <a:lnTo>
                  <a:pt x="422833" y="170548"/>
                </a:lnTo>
                <a:lnTo>
                  <a:pt x="408635" y="170548"/>
                </a:lnTo>
                <a:lnTo>
                  <a:pt x="408635" y="169278"/>
                </a:lnTo>
                <a:lnTo>
                  <a:pt x="405091" y="169278"/>
                </a:lnTo>
                <a:lnTo>
                  <a:pt x="405091" y="159131"/>
                </a:lnTo>
                <a:lnTo>
                  <a:pt x="405091" y="108356"/>
                </a:lnTo>
                <a:lnTo>
                  <a:pt x="405091" y="98196"/>
                </a:lnTo>
                <a:lnTo>
                  <a:pt x="405091" y="42341"/>
                </a:lnTo>
                <a:lnTo>
                  <a:pt x="411949" y="42341"/>
                </a:lnTo>
                <a:lnTo>
                  <a:pt x="411949" y="41071"/>
                </a:lnTo>
                <a:lnTo>
                  <a:pt x="422833" y="41071"/>
                </a:lnTo>
                <a:lnTo>
                  <a:pt x="422833" y="37261"/>
                </a:lnTo>
                <a:lnTo>
                  <a:pt x="422833" y="35991"/>
                </a:lnTo>
                <a:close/>
              </a:path>
              <a:path w="747394" h="231140">
                <a:moveTo>
                  <a:pt x="602119" y="35839"/>
                </a:moveTo>
                <a:lnTo>
                  <a:pt x="593877" y="35839"/>
                </a:lnTo>
                <a:lnTo>
                  <a:pt x="585635" y="36664"/>
                </a:lnTo>
                <a:lnTo>
                  <a:pt x="576948" y="36664"/>
                </a:lnTo>
                <a:lnTo>
                  <a:pt x="569925" y="36537"/>
                </a:lnTo>
                <a:lnTo>
                  <a:pt x="555993" y="35979"/>
                </a:lnTo>
                <a:lnTo>
                  <a:pt x="548932" y="35839"/>
                </a:lnTo>
                <a:lnTo>
                  <a:pt x="548932" y="41617"/>
                </a:lnTo>
                <a:lnTo>
                  <a:pt x="553491" y="41617"/>
                </a:lnTo>
                <a:lnTo>
                  <a:pt x="558634" y="42252"/>
                </a:lnTo>
                <a:lnTo>
                  <a:pt x="564311" y="44907"/>
                </a:lnTo>
                <a:lnTo>
                  <a:pt x="568909" y="50647"/>
                </a:lnTo>
                <a:lnTo>
                  <a:pt x="570801" y="60566"/>
                </a:lnTo>
                <a:lnTo>
                  <a:pt x="570801" y="136372"/>
                </a:lnTo>
                <a:lnTo>
                  <a:pt x="570357" y="136779"/>
                </a:lnTo>
                <a:lnTo>
                  <a:pt x="480529" y="35839"/>
                </a:lnTo>
                <a:lnTo>
                  <a:pt x="474764" y="35839"/>
                </a:lnTo>
                <a:lnTo>
                  <a:pt x="468604" y="36664"/>
                </a:lnTo>
                <a:lnTo>
                  <a:pt x="454977" y="36664"/>
                </a:lnTo>
                <a:lnTo>
                  <a:pt x="447179" y="35839"/>
                </a:lnTo>
                <a:lnTo>
                  <a:pt x="439318" y="35839"/>
                </a:lnTo>
                <a:lnTo>
                  <a:pt x="439318" y="41617"/>
                </a:lnTo>
                <a:lnTo>
                  <a:pt x="442239" y="41617"/>
                </a:lnTo>
                <a:lnTo>
                  <a:pt x="448894" y="42887"/>
                </a:lnTo>
                <a:lnTo>
                  <a:pt x="454698" y="46507"/>
                </a:lnTo>
                <a:lnTo>
                  <a:pt x="458800" y="52222"/>
                </a:lnTo>
                <a:lnTo>
                  <a:pt x="460362" y="59740"/>
                </a:lnTo>
                <a:lnTo>
                  <a:pt x="460362" y="145021"/>
                </a:lnTo>
                <a:lnTo>
                  <a:pt x="459498" y="155790"/>
                </a:lnTo>
                <a:lnTo>
                  <a:pt x="456552" y="163817"/>
                </a:lnTo>
                <a:lnTo>
                  <a:pt x="450977" y="168833"/>
                </a:lnTo>
                <a:lnTo>
                  <a:pt x="442239" y="170561"/>
                </a:lnTo>
                <a:lnTo>
                  <a:pt x="439318" y="170561"/>
                </a:lnTo>
                <a:lnTo>
                  <a:pt x="439318" y="176745"/>
                </a:lnTo>
                <a:lnTo>
                  <a:pt x="446189" y="176618"/>
                </a:lnTo>
                <a:lnTo>
                  <a:pt x="460095" y="176047"/>
                </a:lnTo>
                <a:lnTo>
                  <a:pt x="466953" y="175920"/>
                </a:lnTo>
                <a:lnTo>
                  <a:pt x="473430" y="176047"/>
                </a:lnTo>
                <a:lnTo>
                  <a:pt x="486410" y="176618"/>
                </a:lnTo>
                <a:lnTo>
                  <a:pt x="492887" y="176745"/>
                </a:lnTo>
                <a:lnTo>
                  <a:pt x="492887" y="170561"/>
                </a:lnTo>
                <a:lnTo>
                  <a:pt x="489597" y="170561"/>
                </a:lnTo>
                <a:lnTo>
                  <a:pt x="480021" y="169329"/>
                </a:lnTo>
                <a:lnTo>
                  <a:pt x="474243" y="165315"/>
                </a:lnTo>
                <a:lnTo>
                  <a:pt x="471398" y="158051"/>
                </a:lnTo>
                <a:lnTo>
                  <a:pt x="470636" y="147078"/>
                </a:lnTo>
                <a:lnTo>
                  <a:pt x="470636" y="63868"/>
                </a:lnTo>
                <a:lnTo>
                  <a:pt x="574484" y="179628"/>
                </a:lnTo>
                <a:lnTo>
                  <a:pt x="582333" y="179628"/>
                </a:lnTo>
                <a:lnTo>
                  <a:pt x="581075" y="173456"/>
                </a:lnTo>
                <a:lnTo>
                  <a:pt x="581075" y="67564"/>
                </a:lnTo>
                <a:lnTo>
                  <a:pt x="582688" y="53263"/>
                </a:lnTo>
                <a:lnTo>
                  <a:pt x="586854" y="45478"/>
                </a:lnTo>
                <a:lnTo>
                  <a:pt x="592569" y="42252"/>
                </a:lnTo>
                <a:lnTo>
                  <a:pt x="598817" y="41617"/>
                </a:lnTo>
                <a:lnTo>
                  <a:pt x="602119" y="41617"/>
                </a:lnTo>
                <a:lnTo>
                  <a:pt x="602119" y="35839"/>
                </a:lnTo>
                <a:close/>
              </a:path>
              <a:path w="747394" h="231140">
                <a:moveTo>
                  <a:pt x="650748" y="56857"/>
                </a:moveTo>
                <a:lnTo>
                  <a:pt x="649605" y="48882"/>
                </a:lnTo>
                <a:lnTo>
                  <a:pt x="646226" y="42176"/>
                </a:lnTo>
                <a:lnTo>
                  <a:pt x="640676" y="37566"/>
                </a:lnTo>
                <a:lnTo>
                  <a:pt x="633044" y="35839"/>
                </a:lnTo>
                <a:lnTo>
                  <a:pt x="624814" y="35839"/>
                </a:lnTo>
                <a:lnTo>
                  <a:pt x="618210" y="40792"/>
                </a:lnTo>
                <a:lnTo>
                  <a:pt x="618210" y="56857"/>
                </a:lnTo>
                <a:lnTo>
                  <a:pt x="622338" y="58915"/>
                </a:lnTo>
                <a:lnTo>
                  <a:pt x="626846" y="60566"/>
                </a:lnTo>
                <a:lnTo>
                  <a:pt x="630961" y="62204"/>
                </a:lnTo>
                <a:lnTo>
                  <a:pt x="635520" y="63449"/>
                </a:lnTo>
                <a:lnTo>
                  <a:pt x="635520" y="69215"/>
                </a:lnTo>
                <a:lnTo>
                  <a:pt x="633514" y="75857"/>
                </a:lnTo>
                <a:lnTo>
                  <a:pt x="628396" y="80962"/>
                </a:lnTo>
                <a:lnTo>
                  <a:pt x="621588" y="84505"/>
                </a:lnTo>
                <a:lnTo>
                  <a:pt x="614476" y="86525"/>
                </a:lnTo>
                <a:lnTo>
                  <a:pt x="617385" y="92697"/>
                </a:lnTo>
                <a:lnTo>
                  <a:pt x="629716" y="87845"/>
                </a:lnTo>
                <a:lnTo>
                  <a:pt x="640397" y="80187"/>
                </a:lnTo>
                <a:lnTo>
                  <a:pt x="647903" y="69811"/>
                </a:lnTo>
                <a:lnTo>
                  <a:pt x="650748" y="56857"/>
                </a:lnTo>
                <a:close/>
              </a:path>
              <a:path w="747394" h="231140">
                <a:moveTo>
                  <a:pt x="747166" y="137198"/>
                </a:moveTo>
                <a:lnTo>
                  <a:pt x="737704" y="110172"/>
                </a:lnTo>
                <a:lnTo>
                  <a:pt x="716889" y="95631"/>
                </a:lnTo>
                <a:lnTo>
                  <a:pt x="696074" y="83947"/>
                </a:lnTo>
                <a:lnTo>
                  <a:pt x="686625" y="65506"/>
                </a:lnTo>
                <a:lnTo>
                  <a:pt x="688276" y="54737"/>
                </a:lnTo>
                <a:lnTo>
                  <a:pt x="693115" y="46710"/>
                </a:lnTo>
                <a:lnTo>
                  <a:pt x="700874" y="41694"/>
                </a:lnTo>
                <a:lnTo>
                  <a:pt x="711339" y="39966"/>
                </a:lnTo>
                <a:lnTo>
                  <a:pt x="720813" y="42100"/>
                </a:lnTo>
                <a:lnTo>
                  <a:pt x="728078" y="47790"/>
                </a:lnTo>
                <a:lnTo>
                  <a:pt x="732942" y="55956"/>
                </a:lnTo>
                <a:lnTo>
                  <a:pt x="735241" y="65506"/>
                </a:lnTo>
                <a:lnTo>
                  <a:pt x="741006" y="64681"/>
                </a:lnTo>
                <a:lnTo>
                  <a:pt x="740156" y="57340"/>
                </a:lnTo>
                <a:lnTo>
                  <a:pt x="739495" y="50114"/>
                </a:lnTo>
                <a:lnTo>
                  <a:pt x="739076" y="42964"/>
                </a:lnTo>
                <a:lnTo>
                  <a:pt x="738924" y="35839"/>
                </a:lnTo>
                <a:lnTo>
                  <a:pt x="724217" y="33896"/>
                </a:lnTo>
                <a:lnTo>
                  <a:pt x="715987" y="32956"/>
                </a:lnTo>
                <a:lnTo>
                  <a:pt x="710082" y="32550"/>
                </a:lnTo>
                <a:lnTo>
                  <a:pt x="691946" y="35407"/>
                </a:lnTo>
                <a:lnTo>
                  <a:pt x="677748" y="43675"/>
                </a:lnTo>
                <a:lnTo>
                  <a:pt x="668502" y="56883"/>
                </a:lnTo>
                <a:lnTo>
                  <a:pt x="665187" y="74574"/>
                </a:lnTo>
                <a:lnTo>
                  <a:pt x="674458" y="101498"/>
                </a:lnTo>
                <a:lnTo>
                  <a:pt x="694855" y="116027"/>
                </a:lnTo>
                <a:lnTo>
                  <a:pt x="715264" y="128168"/>
                </a:lnTo>
                <a:lnTo>
                  <a:pt x="724535" y="147904"/>
                </a:lnTo>
                <a:lnTo>
                  <a:pt x="722579" y="157353"/>
                </a:lnTo>
                <a:lnTo>
                  <a:pt x="717257" y="164490"/>
                </a:lnTo>
                <a:lnTo>
                  <a:pt x="709396" y="168986"/>
                </a:lnTo>
                <a:lnTo>
                  <a:pt x="699808" y="170561"/>
                </a:lnTo>
                <a:lnTo>
                  <a:pt x="687260" y="167970"/>
                </a:lnTo>
                <a:lnTo>
                  <a:pt x="677964" y="160985"/>
                </a:lnTo>
                <a:lnTo>
                  <a:pt x="671753" y="150749"/>
                </a:lnTo>
                <a:lnTo>
                  <a:pt x="668489" y="138430"/>
                </a:lnTo>
                <a:lnTo>
                  <a:pt x="662724" y="139661"/>
                </a:lnTo>
                <a:lnTo>
                  <a:pt x="681850" y="176949"/>
                </a:lnTo>
                <a:lnTo>
                  <a:pt x="698538" y="179628"/>
                </a:lnTo>
                <a:lnTo>
                  <a:pt x="716915" y="176936"/>
                </a:lnTo>
                <a:lnTo>
                  <a:pt x="732434" y="168922"/>
                </a:lnTo>
                <a:lnTo>
                  <a:pt x="743165" y="155638"/>
                </a:lnTo>
                <a:lnTo>
                  <a:pt x="747166" y="137198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696468" y="114015"/>
            <a:ext cx="301686" cy="46512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1593" y="591692"/>
            <a:ext cx="7020813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0D1C2A"/>
                </a:solidFill>
                <a:latin typeface="Bell MT"/>
                <a:cs typeface="Bel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87993" y="6625649"/>
            <a:ext cx="2470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D01F2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johns.edu/sites/default/files/2019-09/Associate%20Dean%20for%20Health%20Sciences%20Programs.pdf" TargetMode="External"/><Relationship Id="rId7" Type="http://schemas.openxmlformats.org/officeDocument/2006/relationships/hyperlink" Target="https://www.stjohns.edu/sites/default/files/2019-09/Associate%20Dean%20Fiscal%20Affairs%20and%20Admin.pdf" TargetMode="External"/><Relationship Id="rId2" Type="http://schemas.openxmlformats.org/officeDocument/2006/relationships/hyperlink" Target="https://www.stjohns.edu/sites/default/files/2019-09/Senior%20Associate%20Dean%20fro%20Pharmacy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johns.edu/sites/default/files/2019-09/Associate%20Dean%20for%20Research%20and%20Graduate%20Education%202016.pdf" TargetMode="External"/><Relationship Id="rId5" Type="http://schemas.openxmlformats.org/officeDocument/2006/relationships/hyperlink" Target="https://www.stjohns.edu/sites/default/files/2019-09/Assistant%20Dean%20for%20Experiential%20Pharmacy%20Education.pdf" TargetMode="External"/><Relationship Id="rId4" Type="http://schemas.openxmlformats.org/officeDocument/2006/relationships/hyperlink" Target="https://www.stjohns.edu/sites/default/files/2019-09/Associate%20dean%20for%20student%20affairs.pdf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tjohns.edu/sites/default/files/2019-09/Associate%20Dean%20for%20Research%20and%20Graduate%20Education%202016.pdf" TargetMode="External"/><Relationship Id="rId3" Type="http://schemas.openxmlformats.org/officeDocument/2006/relationships/hyperlink" Target="https://www.stjohns.edu/sites/default/files/2019-09/Associate%20Dean%20Fiscal%20Affairs%20and%20Admin.pdf" TargetMode="External"/><Relationship Id="rId7" Type="http://schemas.openxmlformats.org/officeDocument/2006/relationships/hyperlink" Target="https://www.stjohns.edu/sites/default/files/2019-09/Assitant%20Dean%20for%20Service%20Programs.pdf" TargetMode="External"/><Relationship Id="rId2" Type="http://schemas.openxmlformats.org/officeDocument/2006/relationships/hyperlink" Target="https://www.stjohns.edu/sites/default/files/2019-09/Senior%20Associate%20Dean%20fro%20Pharmacy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johns.edu/sites/default/files/2019-09/Assistant%20Dean%20for%20Experiential%20Pharmacy%20Education.pdf" TargetMode="External"/><Relationship Id="rId5" Type="http://schemas.openxmlformats.org/officeDocument/2006/relationships/hyperlink" Target="https://www.stjohns.edu/sites/default/files/2019-09/Associate%20dean%20for%20student%20affairs.pdf" TargetMode="External"/><Relationship Id="rId4" Type="http://schemas.openxmlformats.org/officeDocument/2006/relationships/hyperlink" Target="https://www.stjohns.edu/sites/default/files/2019-09/Associate%20Dean%20for%20Health%20Sciences%20Programs.pdf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s://www.stjohns.edu/sites/default/files/2019-09/Associate%20Dean%20Fiscal%20Affairs%20and%20Admin.pdf" TargetMode="External"/><Relationship Id="rId17" Type="http://schemas.openxmlformats.org/officeDocument/2006/relationships/image" Target="../media/image12.png"/><Relationship Id="rId2" Type="http://schemas.openxmlformats.org/officeDocument/2006/relationships/image" Target="../media/image1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s://www.stjohns.edu/sites/default/files/2019-09/Assistant%20Dean%20for%20Experiential%20Pharmacy%20Education.pdf" TargetMode="External"/><Relationship Id="rId5" Type="http://schemas.openxmlformats.org/officeDocument/2006/relationships/image" Target="../media/image4.png"/><Relationship Id="rId15" Type="http://schemas.openxmlformats.org/officeDocument/2006/relationships/image" Target="../media/image10.png"/><Relationship Id="rId10" Type="http://schemas.openxmlformats.org/officeDocument/2006/relationships/hyperlink" Target="https://www.stjohns.edu/sites/default/files/2019-09/Associate%20Dean%20for%20Health%20Sciences%20Programs.pdf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www.stjohns.edu/sites/default/files/2019-09/Senior%20Associate%20Dean%20fro%20Pharmacy.pdf" TargetMode="External"/><Relationship Id="rId1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johns.edu/sites/default/files/2019-09/Assistant%20Dean%20for%20Experiential%20Pharmacy%20Education.pdf" TargetMode="External"/><Relationship Id="rId2" Type="http://schemas.openxmlformats.org/officeDocument/2006/relationships/hyperlink" Target="https://www.stjohns.edu/sites/default/files/2019-09/Senior%20Associate%20Dean%20fro%20Pharmacy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hyperlink" Target="https://www.stjohns.edu/sites/default/files/2019-09/Assistant%20to%20the%20dean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johns.edu/sites/default/files/2019-09/Associate%20Dean%20for%20Pharmacy%20Program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johns.edu/sites/default/files/2019-09/Director%20Assessment%20job%20description%20June2017.pdf" TargetMode="External"/><Relationship Id="rId2" Type="http://schemas.openxmlformats.org/officeDocument/2006/relationships/hyperlink" Target="https://www.stjohns.edu/sites/default/files/2019-09/Associate%20Dean%20for%20Research%20and%20Graduate%20Education%202016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johns.edu/sites/default/files/2019-09/Associate%20Dean%20Fiscal%20Affairs%20and%20Admin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99637" y="1240689"/>
            <a:ext cx="3048000" cy="640080"/>
          </a:xfrm>
          <a:custGeom>
            <a:avLst/>
            <a:gdLst/>
            <a:ahLst/>
            <a:cxnLst/>
            <a:rect l="l" t="t" r="r" b="b"/>
            <a:pathLst>
              <a:path w="3048000" h="640080">
                <a:moveTo>
                  <a:pt x="0" y="106679"/>
                </a:moveTo>
                <a:lnTo>
                  <a:pt x="8381" y="65150"/>
                </a:lnTo>
                <a:lnTo>
                  <a:pt x="31242" y="31241"/>
                </a:lnTo>
                <a:lnTo>
                  <a:pt x="65150" y="8381"/>
                </a:lnTo>
                <a:lnTo>
                  <a:pt x="106680" y="0"/>
                </a:lnTo>
                <a:lnTo>
                  <a:pt x="2941320" y="0"/>
                </a:lnTo>
                <a:lnTo>
                  <a:pt x="2982849" y="8382"/>
                </a:lnTo>
                <a:lnTo>
                  <a:pt x="3016758" y="31242"/>
                </a:lnTo>
                <a:lnTo>
                  <a:pt x="3039618" y="65151"/>
                </a:lnTo>
                <a:lnTo>
                  <a:pt x="3048000" y="106679"/>
                </a:lnTo>
                <a:lnTo>
                  <a:pt x="3048000" y="533400"/>
                </a:lnTo>
                <a:lnTo>
                  <a:pt x="3039617" y="574928"/>
                </a:lnTo>
                <a:lnTo>
                  <a:pt x="3016757" y="608838"/>
                </a:lnTo>
                <a:lnTo>
                  <a:pt x="2982848" y="631698"/>
                </a:lnTo>
                <a:lnTo>
                  <a:pt x="2941320" y="640079"/>
                </a:lnTo>
                <a:lnTo>
                  <a:pt x="106680" y="640079"/>
                </a:lnTo>
                <a:lnTo>
                  <a:pt x="65150" y="631697"/>
                </a:lnTo>
                <a:lnTo>
                  <a:pt x="31242" y="608837"/>
                </a:lnTo>
                <a:lnTo>
                  <a:pt x="8381" y="574928"/>
                </a:lnTo>
                <a:lnTo>
                  <a:pt x="0" y="533400"/>
                </a:lnTo>
                <a:lnTo>
                  <a:pt x="0" y="106679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62959" y="1286383"/>
            <a:ext cx="2419985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1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D1C2A"/>
                </a:solidFill>
                <a:latin typeface="Bell MT"/>
                <a:cs typeface="Bell MT"/>
              </a:rPr>
              <a:t>Russell </a:t>
            </a:r>
            <a:r>
              <a:rPr sz="1800" b="1" spc="-65" dirty="0">
                <a:solidFill>
                  <a:srgbClr val="0D1C2A"/>
                </a:solidFill>
                <a:latin typeface="Bell MT"/>
                <a:cs typeface="Bell MT"/>
              </a:rPr>
              <a:t>J. </a:t>
            </a:r>
            <a:r>
              <a:rPr sz="1800" b="1" spc="-5" dirty="0">
                <a:solidFill>
                  <a:srgbClr val="0D1C2A"/>
                </a:solidFill>
                <a:latin typeface="Bell MT"/>
                <a:cs typeface="Bell MT"/>
              </a:rPr>
              <a:t>DiGate,</a:t>
            </a:r>
            <a:r>
              <a:rPr sz="1800" b="1" spc="3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800" b="1" spc="-35" dirty="0">
                <a:solidFill>
                  <a:srgbClr val="0D1C2A"/>
                </a:solidFill>
                <a:latin typeface="Bell MT"/>
                <a:cs typeface="Bell MT"/>
              </a:rPr>
              <a:t>Ph.D.</a:t>
            </a:r>
            <a:endParaRPr sz="1800" dirty="0">
              <a:latin typeface="Bell MT"/>
              <a:cs typeface="Bell MT"/>
            </a:endParaRPr>
          </a:p>
          <a:p>
            <a:pPr algn="ctr">
              <a:lnSpc>
                <a:spcPts val="2230"/>
              </a:lnSpc>
            </a:pPr>
            <a:r>
              <a:rPr sz="1900" b="1" i="1" spc="-60" dirty="0">
                <a:solidFill>
                  <a:srgbClr val="0D1C2A"/>
                </a:solidFill>
                <a:latin typeface="Bell MT"/>
                <a:cs typeface="Bell MT"/>
              </a:rPr>
              <a:t>Dean</a:t>
            </a:r>
            <a:endParaRPr sz="1900" dirty="0">
              <a:latin typeface="Bell MT"/>
              <a:cs typeface="Bel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65190" y="2016972"/>
            <a:ext cx="2489778" cy="627449"/>
          </a:xfrm>
          <a:custGeom>
            <a:avLst/>
            <a:gdLst/>
            <a:ahLst/>
            <a:cxnLst/>
            <a:rect l="l" t="t" r="r" b="b"/>
            <a:pathLst>
              <a:path w="2651760" h="704214">
                <a:moveTo>
                  <a:pt x="0" y="117348"/>
                </a:moveTo>
                <a:lnTo>
                  <a:pt x="9221" y="71687"/>
                </a:lnTo>
                <a:lnTo>
                  <a:pt x="34370" y="34385"/>
                </a:lnTo>
                <a:lnTo>
                  <a:pt x="71671" y="9227"/>
                </a:lnTo>
                <a:lnTo>
                  <a:pt x="117347" y="0"/>
                </a:lnTo>
                <a:lnTo>
                  <a:pt x="2534412" y="0"/>
                </a:lnTo>
                <a:lnTo>
                  <a:pt x="2580072" y="9227"/>
                </a:lnTo>
                <a:lnTo>
                  <a:pt x="2617374" y="34385"/>
                </a:lnTo>
                <a:lnTo>
                  <a:pt x="2642532" y="71687"/>
                </a:lnTo>
                <a:lnTo>
                  <a:pt x="2651760" y="117348"/>
                </a:lnTo>
                <a:lnTo>
                  <a:pt x="2651760" y="586740"/>
                </a:lnTo>
                <a:lnTo>
                  <a:pt x="2642532" y="632400"/>
                </a:lnTo>
                <a:lnTo>
                  <a:pt x="2617374" y="669702"/>
                </a:lnTo>
                <a:lnTo>
                  <a:pt x="2580072" y="694860"/>
                </a:lnTo>
                <a:lnTo>
                  <a:pt x="2534412" y="704088"/>
                </a:lnTo>
                <a:lnTo>
                  <a:pt x="117347" y="704088"/>
                </a:lnTo>
                <a:lnTo>
                  <a:pt x="71671" y="694860"/>
                </a:lnTo>
                <a:lnTo>
                  <a:pt x="34370" y="669702"/>
                </a:lnTo>
                <a:lnTo>
                  <a:pt x="9221" y="632400"/>
                </a:lnTo>
                <a:lnTo>
                  <a:pt x="0" y="586740"/>
                </a:lnTo>
                <a:lnTo>
                  <a:pt x="0" y="117348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419917"/>
              </p:ext>
            </p:extLst>
          </p:nvPr>
        </p:nvGraphicFramePr>
        <p:xfrm>
          <a:off x="788787" y="1999626"/>
          <a:ext cx="393955" cy="1419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8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D01F2E"/>
                      </a:solidFill>
                      <a:prstDash val="solid"/>
                    </a:lnR>
                    <a:lnB w="9525">
                      <a:solidFill>
                        <a:srgbClr val="D01F2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1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01F2E"/>
                      </a:solidFill>
                      <a:prstDash val="solid"/>
                    </a:lnL>
                    <a:lnR w="38100">
                      <a:solidFill>
                        <a:srgbClr val="D01F2E"/>
                      </a:solidFill>
                      <a:prstDash val="solid"/>
                    </a:lnR>
                    <a:lnT w="9525">
                      <a:solidFill>
                        <a:srgbClr val="D01F2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8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01F2E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9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01F2E"/>
                      </a:solidFill>
                      <a:prstDash val="solid"/>
                    </a:lnL>
                    <a:lnR w="28575">
                      <a:solidFill>
                        <a:srgbClr val="D01F2E"/>
                      </a:solidFill>
                      <a:prstDash val="solid"/>
                    </a:lnR>
                    <a:lnB w="9525">
                      <a:solidFill>
                        <a:srgbClr val="D01F2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4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D01F2E"/>
                      </a:solidFill>
                      <a:prstDash val="solid"/>
                    </a:lnR>
                    <a:lnT w="9525">
                      <a:solidFill>
                        <a:srgbClr val="D01F2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209288" y="2169299"/>
            <a:ext cx="2374126" cy="36407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065" marR="5080" algn="ctr">
              <a:lnSpc>
                <a:spcPct val="98800"/>
              </a:lnSpc>
              <a:spcBef>
                <a:spcPts val="125"/>
              </a:spcBef>
            </a:pPr>
            <a:r>
              <a:rPr sz="1100" b="1" spc="-10" dirty="0">
                <a:solidFill>
                  <a:srgbClr val="0D1C2A"/>
                </a:solidFill>
                <a:latin typeface="Bell MT"/>
                <a:cs typeface="Bell MT"/>
              </a:rPr>
              <a:t>Joseph Brocavich, </a:t>
            </a:r>
            <a:r>
              <a:rPr sz="1100" b="1" spc="-20" dirty="0">
                <a:solidFill>
                  <a:srgbClr val="0D1C2A"/>
                </a:solidFill>
                <a:latin typeface="Bell MT"/>
                <a:cs typeface="Bell MT"/>
              </a:rPr>
              <a:t>Pharm.D.  </a:t>
            </a:r>
            <a:endParaRPr lang="en-US" sz="1100" b="1" spc="-20" dirty="0">
              <a:solidFill>
                <a:srgbClr val="0D1C2A"/>
              </a:solidFill>
              <a:latin typeface="Bell MT"/>
              <a:cs typeface="Bell MT"/>
            </a:endParaRPr>
          </a:p>
          <a:p>
            <a:pPr marL="12065" marR="5080" algn="ctr">
              <a:lnSpc>
                <a:spcPct val="98800"/>
              </a:lnSpc>
              <a:spcBef>
                <a:spcPts val="125"/>
              </a:spcBef>
            </a:pPr>
            <a:r>
              <a:rPr sz="1100" b="1" i="1" u="sng" spc="-7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Sr. </a:t>
            </a:r>
            <a:r>
              <a:rPr sz="110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Associate </a:t>
            </a:r>
            <a:r>
              <a:rPr sz="110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Dean </a:t>
            </a:r>
            <a:r>
              <a:rPr sz="1100" b="1" i="1" spc="-30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Pharmacy</a:t>
            </a:r>
            <a:r>
              <a:rPr sz="1100" b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Program</a:t>
            </a:r>
            <a:endParaRPr sz="1100" dirty="0">
              <a:latin typeface="Bell MT"/>
              <a:cs typeface="Bell M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15072" y="5572823"/>
            <a:ext cx="2496215" cy="741887"/>
          </a:xfrm>
          <a:custGeom>
            <a:avLst/>
            <a:gdLst/>
            <a:ahLst/>
            <a:cxnLst/>
            <a:rect l="l" t="t" r="r" b="b"/>
            <a:pathLst>
              <a:path w="2667000" h="704214">
                <a:moveTo>
                  <a:pt x="0" y="117347"/>
                </a:moveTo>
                <a:lnTo>
                  <a:pt x="9227" y="71687"/>
                </a:lnTo>
                <a:lnTo>
                  <a:pt x="34385" y="34385"/>
                </a:lnTo>
                <a:lnTo>
                  <a:pt x="71687" y="9227"/>
                </a:lnTo>
                <a:lnTo>
                  <a:pt x="117348" y="0"/>
                </a:lnTo>
                <a:lnTo>
                  <a:pt x="2549652" y="0"/>
                </a:lnTo>
                <a:lnTo>
                  <a:pt x="2595312" y="9227"/>
                </a:lnTo>
                <a:lnTo>
                  <a:pt x="2632614" y="34385"/>
                </a:lnTo>
                <a:lnTo>
                  <a:pt x="2657772" y="71687"/>
                </a:lnTo>
                <a:lnTo>
                  <a:pt x="2666999" y="117347"/>
                </a:lnTo>
                <a:lnTo>
                  <a:pt x="2666999" y="586739"/>
                </a:lnTo>
                <a:lnTo>
                  <a:pt x="2657772" y="632416"/>
                </a:lnTo>
                <a:lnTo>
                  <a:pt x="2632614" y="669717"/>
                </a:lnTo>
                <a:lnTo>
                  <a:pt x="2595312" y="694866"/>
                </a:lnTo>
                <a:lnTo>
                  <a:pt x="2549652" y="704087"/>
                </a:lnTo>
                <a:lnTo>
                  <a:pt x="117348" y="704087"/>
                </a:lnTo>
                <a:lnTo>
                  <a:pt x="71687" y="694866"/>
                </a:lnTo>
                <a:lnTo>
                  <a:pt x="34385" y="669717"/>
                </a:lnTo>
                <a:lnTo>
                  <a:pt x="9227" y="632416"/>
                </a:lnTo>
                <a:lnTo>
                  <a:pt x="0" y="586739"/>
                </a:lnTo>
                <a:lnTo>
                  <a:pt x="0" y="117347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490264" y="5571617"/>
            <a:ext cx="2371725" cy="7489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05"/>
              </a:lnSpc>
              <a:spcBef>
                <a:spcPts val="100"/>
              </a:spcBef>
            </a:pP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Manouchkathe Cassagnol,</a:t>
            </a:r>
            <a:r>
              <a:rPr sz="1100" b="1" spc="-3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PharmD</a:t>
            </a:r>
            <a:endParaRPr sz="1100" dirty="0">
              <a:latin typeface="Bell MT"/>
              <a:cs typeface="Bell MT"/>
            </a:endParaRPr>
          </a:p>
          <a:p>
            <a:pPr marL="1905" algn="ctr">
              <a:lnSpc>
                <a:spcPts val="1705"/>
              </a:lnSpc>
            </a:pPr>
            <a:r>
              <a:rPr sz="1400" b="1" i="1" u="sng" spc="-25" dirty="0">
                <a:solidFill>
                  <a:srgbClr val="FF0000"/>
                </a:solidFill>
                <a:latin typeface="Bell MT"/>
                <a:cs typeface="Bell MT"/>
              </a:rPr>
              <a:t>Assistant</a:t>
            </a:r>
            <a:r>
              <a:rPr sz="1400" b="1" i="1" u="sng" spc="-20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r>
              <a:rPr sz="1400" b="1" i="1" u="sng" spc="-30" dirty="0">
                <a:solidFill>
                  <a:srgbClr val="FF0000"/>
                </a:solidFill>
                <a:latin typeface="Bell MT"/>
                <a:cs typeface="Bell MT"/>
              </a:rPr>
              <a:t>Dean</a:t>
            </a:r>
            <a:endParaRPr lang="en-US" sz="110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lang="en-US" sz="1100" dirty="0">
                <a:solidFill>
                  <a:srgbClr val="FF0000"/>
                </a:solidFill>
                <a:latin typeface="Bell MT"/>
                <a:cs typeface="Bell MT"/>
              </a:rPr>
              <a:t>Community Engagement, Equity and Belonging</a:t>
            </a:r>
            <a:endParaRPr sz="1100" dirty="0">
              <a:solidFill>
                <a:srgbClr val="FF0000"/>
              </a:solidFill>
              <a:latin typeface="Bell MT"/>
              <a:cs typeface="Bel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490962" y="4772698"/>
            <a:ext cx="2370327" cy="725672"/>
          </a:xfrm>
          <a:custGeom>
            <a:avLst/>
            <a:gdLst/>
            <a:ahLst/>
            <a:cxnLst/>
            <a:rect l="l" t="t" r="r" b="b"/>
            <a:pathLst>
              <a:path w="2650490" h="706120">
                <a:moveTo>
                  <a:pt x="0" y="117601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2" y="0"/>
                </a:lnTo>
                <a:lnTo>
                  <a:pt x="2532634" y="0"/>
                </a:lnTo>
                <a:lnTo>
                  <a:pt x="2578387" y="9249"/>
                </a:lnTo>
                <a:lnTo>
                  <a:pt x="2615771" y="34464"/>
                </a:lnTo>
                <a:lnTo>
                  <a:pt x="2640986" y="71848"/>
                </a:lnTo>
                <a:lnTo>
                  <a:pt x="2650236" y="117601"/>
                </a:lnTo>
                <a:lnTo>
                  <a:pt x="2650236" y="588009"/>
                </a:lnTo>
                <a:lnTo>
                  <a:pt x="2640986" y="633763"/>
                </a:lnTo>
                <a:lnTo>
                  <a:pt x="2615771" y="671147"/>
                </a:lnTo>
                <a:lnTo>
                  <a:pt x="2578387" y="696362"/>
                </a:lnTo>
                <a:lnTo>
                  <a:pt x="2532634" y="705611"/>
                </a:lnTo>
                <a:lnTo>
                  <a:pt x="117602" y="705611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09"/>
                </a:lnTo>
                <a:lnTo>
                  <a:pt x="0" y="117601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705094" y="4799112"/>
            <a:ext cx="1779270" cy="638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Cathleen </a:t>
            </a:r>
            <a:r>
              <a:rPr sz="1200" b="1" spc="-30" dirty="0">
                <a:solidFill>
                  <a:srgbClr val="0D1C2A"/>
                </a:solidFill>
                <a:latin typeface="Bell MT"/>
                <a:cs typeface="Bell MT"/>
              </a:rPr>
              <a:t>Murphy,</a:t>
            </a:r>
            <a:r>
              <a:rPr sz="1200" b="1" spc="-6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35" dirty="0">
                <a:solidFill>
                  <a:srgbClr val="0D1C2A"/>
                </a:solidFill>
                <a:latin typeface="Bell MT"/>
                <a:cs typeface="Bell MT"/>
              </a:rPr>
              <a:t>D.C.</a:t>
            </a:r>
            <a:endParaRPr sz="1200" dirty="0">
              <a:latin typeface="Bell MT"/>
              <a:cs typeface="Bell MT"/>
            </a:endParaRPr>
          </a:p>
          <a:p>
            <a:pPr marL="1905" algn="ctr">
              <a:lnSpc>
                <a:spcPts val="1714"/>
              </a:lnSpc>
            </a:pPr>
            <a:r>
              <a:rPr sz="140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Associate</a:t>
            </a:r>
            <a:r>
              <a:rPr sz="1400" b="1" i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 </a:t>
            </a:r>
            <a:r>
              <a:rPr sz="140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Dean</a:t>
            </a:r>
            <a:endParaRPr sz="1400" dirty="0">
              <a:latin typeface="Bell MT"/>
              <a:cs typeface="Bell MT"/>
            </a:endParaRPr>
          </a:p>
          <a:p>
            <a:pPr marL="1270" algn="ctr">
              <a:lnSpc>
                <a:spcPct val="100000"/>
              </a:lnSpc>
              <a:spcBef>
                <a:spcPts val="15"/>
              </a:spcBef>
            </a:pP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Health Sciences</a:t>
            </a:r>
            <a:r>
              <a:rPr sz="1100" b="1" u="sng" spc="-7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Programs</a:t>
            </a:r>
            <a:endParaRPr sz="1100" dirty="0">
              <a:latin typeface="Bell MT"/>
              <a:cs typeface="Bel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488093" y="2433815"/>
            <a:ext cx="1799677" cy="704215"/>
          </a:xfrm>
          <a:custGeom>
            <a:avLst/>
            <a:gdLst/>
            <a:ahLst/>
            <a:cxnLst/>
            <a:rect l="l" t="t" r="r" b="b"/>
            <a:pathLst>
              <a:path w="2651759" h="704214">
                <a:moveTo>
                  <a:pt x="0" y="117348"/>
                </a:moveTo>
                <a:lnTo>
                  <a:pt x="9227" y="71687"/>
                </a:lnTo>
                <a:lnTo>
                  <a:pt x="34385" y="34385"/>
                </a:lnTo>
                <a:lnTo>
                  <a:pt x="71687" y="9227"/>
                </a:lnTo>
                <a:lnTo>
                  <a:pt x="117348" y="0"/>
                </a:lnTo>
                <a:lnTo>
                  <a:pt x="2534411" y="0"/>
                </a:lnTo>
                <a:lnTo>
                  <a:pt x="2580072" y="9227"/>
                </a:lnTo>
                <a:lnTo>
                  <a:pt x="2617374" y="34385"/>
                </a:lnTo>
                <a:lnTo>
                  <a:pt x="2642532" y="71687"/>
                </a:lnTo>
                <a:lnTo>
                  <a:pt x="2651759" y="117348"/>
                </a:lnTo>
                <a:lnTo>
                  <a:pt x="2651759" y="586739"/>
                </a:lnTo>
                <a:lnTo>
                  <a:pt x="2642532" y="632400"/>
                </a:lnTo>
                <a:lnTo>
                  <a:pt x="2617374" y="669702"/>
                </a:lnTo>
                <a:lnTo>
                  <a:pt x="2580072" y="694860"/>
                </a:lnTo>
                <a:lnTo>
                  <a:pt x="2534411" y="704088"/>
                </a:lnTo>
                <a:lnTo>
                  <a:pt x="117348" y="704088"/>
                </a:lnTo>
                <a:lnTo>
                  <a:pt x="71687" y="694860"/>
                </a:lnTo>
                <a:lnTo>
                  <a:pt x="34385" y="669702"/>
                </a:lnTo>
                <a:lnTo>
                  <a:pt x="9227" y="632400"/>
                </a:lnTo>
                <a:lnTo>
                  <a:pt x="0" y="586739"/>
                </a:lnTo>
                <a:lnTo>
                  <a:pt x="0" y="117348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607323" y="2510812"/>
            <a:ext cx="1691853" cy="5644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15595" marR="5080" indent="-303530">
              <a:lnSpc>
                <a:spcPct val="98800"/>
              </a:lnSpc>
              <a:spcBef>
                <a:spcPts val="125"/>
              </a:spcBef>
            </a:pPr>
            <a:r>
              <a:rPr sz="1200" b="1" spc="-10" dirty="0">
                <a:solidFill>
                  <a:srgbClr val="0D1C2A"/>
                </a:solidFill>
                <a:latin typeface="Bell MT"/>
                <a:cs typeface="Bell MT"/>
              </a:rPr>
              <a:t>Joseph </a:t>
            </a:r>
            <a:r>
              <a:rPr sz="1200" b="1" dirty="0">
                <a:solidFill>
                  <a:srgbClr val="0D1C2A"/>
                </a:solidFill>
                <a:latin typeface="Bell MT"/>
                <a:cs typeface="Bell MT"/>
              </a:rPr>
              <a:t>Etzel, </a:t>
            </a:r>
            <a:r>
              <a:rPr sz="1200" b="1" spc="-20" dirty="0">
                <a:solidFill>
                  <a:srgbClr val="0D1C2A"/>
                </a:solidFill>
                <a:latin typeface="Bell MT"/>
                <a:cs typeface="Bell MT"/>
              </a:rPr>
              <a:t>Pharm.D.  </a:t>
            </a:r>
            <a:r>
              <a:rPr sz="120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Associate </a:t>
            </a:r>
            <a:r>
              <a:rPr sz="120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Dean </a:t>
            </a:r>
            <a:r>
              <a:rPr sz="1200" b="1" i="1" spc="-30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r>
              <a:rPr sz="12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Student</a:t>
            </a:r>
            <a:r>
              <a:rPr sz="12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 Affairs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200872" y="2743488"/>
            <a:ext cx="2357505" cy="707332"/>
          </a:xfrm>
          <a:custGeom>
            <a:avLst/>
            <a:gdLst/>
            <a:ahLst/>
            <a:cxnLst/>
            <a:rect l="l" t="t" r="r" b="b"/>
            <a:pathLst>
              <a:path w="2651760" h="706120">
                <a:moveTo>
                  <a:pt x="0" y="117601"/>
                </a:moveTo>
                <a:lnTo>
                  <a:pt x="9242" y="71848"/>
                </a:lnTo>
                <a:lnTo>
                  <a:pt x="34445" y="34464"/>
                </a:lnTo>
                <a:lnTo>
                  <a:pt x="71826" y="9249"/>
                </a:lnTo>
                <a:lnTo>
                  <a:pt x="117601" y="0"/>
                </a:lnTo>
                <a:lnTo>
                  <a:pt x="2534158" y="0"/>
                </a:lnTo>
                <a:lnTo>
                  <a:pt x="2579911" y="9249"/>
                </a:lnTo>
                <a:lnTo>
                  <a:pt x="2617295" y="34464"/>
                </a:lnTo>
                <a:lnTo>
                  <a:pt x="2642510" y="71848"/>
                </a:lnTo>
                <a:lnTo>
                  <a:pt x="2651760" y="117601"/>
                </a:lnTo>
                <a:lnTo>
                  <a:pt x="2651760" y="588010"/>
                </a:lnTo>
                <a:lnTo>
                  <a:pt x="2642510" y="633763"/>
                </a:lnTo>
                <a:lnTo>
                  <a:pt x="2617295" y="671147"/>
                </a:lnTo>
                <a:lnTo>
                  <a:pt x="2579911" y="696362"/>
                </a:lnTo>
                <a:lnTo>
                  <a:pt x="2534158" y="705612"/>
                </a:lnTo>
                <a:lnTo>
                  <a:pt x="117601" y="705612"/>
                </a:lnTo>
                <a:lnTo>
                  <a:pt x="71826" y="696362"/>
                </a:lnTo>
                <a:lnTo>
                  <a:pt x="34445" y="671147"/>
                </a:lnTo>
                <a:lnTo>
                  <a:pt x="9242" y="633763"/>
                </a:lnTo>
                <a:lnTo>
                  <a:pt x="0" y="588010"/>
                </a:lnTo>
                <a:lnTo>
                  <a:pt x="0" y="117601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209288" y="2790825"/>
            <a:ext cx="2272665" cy="638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ts val="1655"/>
              </a:lnSpc>
              <a:spcBef>
                <a:spcPts val="105"/>
              </a:spcBef>
            </a:pPr>
            <a:r>
              <a:rPr lang="en-US" sz="1100" b="1" spc="-5" dirty="0">
                <a:solidFill>
                  <a:srgbClr val="0D1C2A"/>
                </a:solidFill>
                <a:latin typeface="Bell MT"/>
                <a:cs typeface="Bell MT"/>
              </a:rPr>
              <a:t>Emily Ambizas</a:t>
            </a: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, </a:t>
            </a:r>
            <a:r>
              <a:rPr sz="11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100" dirty="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10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Assistant</a:t>
            </a:r>
            <a:r>
              <a:rPr sz="1100" b="1" i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 </a:t>
            </a:r>
            <a:r>
              <a:rPr sz="110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Dean</a:t>
            </a:r>
            <a:endParaRPr sz="110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Experiential Pharmacy</a:t>
            </a:r>
            <a:r>
              <a:rPr sz="1100" b="1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Education</a:t>
            </a:r>
            <a:endParaRPr sz="1100" dirty="0">
              <a:latin typeface="Bell MT"/>
              <a:cs typeface="Bel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459898" y="3182205"/>
            <a:ext cx="2650490" cy="648996"/>
          </a:xfrm>
          <a:custGeom>
            <a:avLst/>
            <a:gdLst/>
            <a:ahLst/>
            <a:cxnLst/>
            <a:rect l="l" t="t" r="r" b="b"/>
            <a:pathLst>
              <a:path w="2650490" h="706120">
                <a:moveTo>
                  <a:pt x="0" y="117601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2" y="0"/>
                </a:lnTo>
                <a:lnTo>
                  <a:pt x="2532634" y="0"/>
                </a:lnTo>
                <a:lnTo>
                  <a:pt x="2578387" y="9249"/>
                </a:lnTo>
                <a:lnTo>
                  <a:pt x="2615771" y="34464"/>
                </a:lnTo>
                <a:lnTo>
                  <a:pt x="2640986" y="71848"/>
                </a:lnTo>
                <a:lnTo>
                  <a:pt x="2650236" y="117601"/>
                </a:lnTo>
                <a:lnTo>
                  <a:pt x="2650236" y="588010"/>
                </a:lnTo>
                <a:lnTo>
                  <a:pt x="2640986" y="633763"/>
                </a:lnTo>
                <a:lnTo>
                  <a:pt x="2615771" y="671147"/>
                </a:lnTo>
                <a:lnTo>
                  <a:pt x="2578387" y="696362"/>
                </a:lnTo>
                <a:lnTo>
                  <a:pt x="2532634" y="705612"/>
                </a:lnTo>
                <a:lnTo>
                  <a:pt x="117602" y="705612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10"/>
                </a:lnTo>
                <a:lnTo>
                  <a:pt x="0" y="117601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471468" y="3175257"/>
            <a:ext cx="2627350" cy="60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000" b="1" dirty="0">
                <a:solidFill>
                  <a:srgbClr val="0D1C2A"/>
                </a:solidFill>
                <a:latin typeface="Bell MT"/>
                <a:cs typeface="Bell MT"/>
              </a:rPr>
              <a:t>Marc </a:t>
            </a:r>
            <a:r>
              <a:rPr sz="1000" b="1" spc="-5" dirty="0">
                <a:solidFill>
                  <a:srgbClr val="0D1C2A"/>
                </a:solidFill>
                <a:latin typeface="Bell MT"/>
                <a:cs typeface="Bell MT"/>
              </a:rPr>
              <a:t>Gillespie,</a:t>
            </a:r>
            <a:r>
              <a:rPr sz="1000" b="1" spc="1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000" b="1" spc="-25" dirty="0">
                <a:solidFill>
                  <a:srgbClr val="0D1C2A"/>
                </a:solidFill>
                <a:latin typeface="Bell MT"/>
                <a:cs typeface="Bell MT"/>
              </a:rPr>
              <a:t>Ph.D.</a:t>
            </a:r>
            <a:endParaRPr sz="1000" dirty="0">
              <a:latin typeface="Bell MT"/>
              <a:cs typeface="Bell MT"/>
            </a:endParaRPr>
          </a:p>
          <a:p>
            <a:pPr marL="2540" algn="ctr">
              <a:lnSpc>
                <a:spcPts val="1714"/>
              </a:lnSpc>
            </a:pPr>
            <a:r>
              <a:rPr sz="100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Associate</a:t>
            </a:r>
            <a:r>
              <a:rPr sz="1000" b="1" i="1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 </a:t>
            </a:r>
            <a:r>
              <a:rPr sz="100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Dean</a:t>
            </a:r>
            <a:endParaRPr sz="100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30"/>
              </a:spcBef>
            </a:pPr>
            <a:r>
              <a:rPr sz="10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Graduate Education, Research </a:t>
            </a:r>
            <a:r>
              <a:rPr sz="10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and</a:t>
            </a:r>
            <a:r>
              <a:rPr sz="1000" b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 </a:t>
            </a:r>
            <a:r>
              <a:rPr sz="10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Assessment</a:t>
            </a:r>
            <a:endParaRPr sz="1000" dirty="0">
              <a:latin typeface="Bell MT"/>
              <a:cs typeface="Bel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722971" y="1899029"/>
            <a:ext cx="3748950" cy="4326743"/>
            <a:chOff x="1719834" y="1880616"/>
            <a:chExt cx="3766566" cy="4424174"/>
          </a:xfrm>
        </p:grpSpPr>
        <p:sp>
          <p:nvSpPr>
            <p:cNvPr id="18" name="object 18"/>
            <p:cNvSpPr/>
            <p:nvPr/>
          </p:nvSpPr>
          <p:spPr>
            <a:xfrm>
              <a:off x="4572000" y="1880616"/>
              <a:ext cx="914400" cy="4424174"/>
            </a:xfrm>
            <a:custGeom>
              <a:avLst/>
              <a:gdLst/>
              <a:ahLst/>
              <a:cxnLst/>
              <a:rect l="l" t="t" r="r" b="b"/>
              <a:pathLst>
                <a:path w="914400" h="3943350">
                  <a:moveTo>
                    <a:pt x="0" y="0"/>
                  </a:moveTo>
                  <a:lnTo>
                    <a:pt x="0" y="1427607"/>
                  </a:lnTo>
                  <a:lnTo>
                    <a:pt x="904748" y="1427607"/>
                  </a:lnTo>
                </a:path>
                <a:path w="914400" h="3943350">
                  <a:moveTo>
                    <a:pt x="0" y="0"/>
                  </a:moveTo>
                  <a:lnTo>
                    <a:pt x="0" y="3943007"/>
                  </a:lnTo>
                  <a:lnTo>
                    <a:pt x="914400" y="3943007"/>
                  </a:lnTo>
                </a:path>
                <a:path w="914400" h="3943350">
                  <a:moveTo>
                    <a:pt x="0" y="0"/>
                  </a:moveTo>
                  <a:lnTo>
                    <a:pt x="0" y="3104007"/>
                  </a:lnTo>
                  <a:lnTo>
                    <a:pt x="904748" y="3104007"/>
                  </a:lnTo>
                </a:path>
              </a:pathLst>
            </a:custGeom>
            <a:ln w="9144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642360" y="1880616"/>
              <a:ext cx="929640" cy="427355"/>
            </a:xfrm>
            <a:custGeom>
              <a:avLst/>
              <a:gdLst/>
              <a:ahLst/>
              <a:cxnLst/>
              <a:rect l="l" t="t" r="r" b="b"/>
              <a:pathLst>
                <a:path w="929639" h="427355">
                  <a:moveTo>
                    <a:pt x="929639" y="0"/>
                  </a:moveTo>
                  <a:lnTo>
                    <a:pt x="929639" y="427355"/>
                  </a:lnTo>
                  <a:lnTo>
                    <a:pt x="0" y="427355"/>
                  </a:lnTo>
                </a:path>
              </a:pathLst>
            </a:custGeom>
            <a:ln w="9144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719834" y="3659886"/>
              <a:ext cx="2286000" cy="706120"/>
            </a:xfrm>
            <a:custGeom>
              <a:avLst/>
              <a:gdLst/>
              <a:ahLst/>
              <a:cxnLst/>
              <a:rect l="l" t="t" r="r" b="b"/>
              <a:pathLst>
                <a:path w="2286000" h="706120">
                  <a:moveTo>
                    <a:pt x="0" y="117601"/>
                  </a:moveTo>
                  <a:lnTo>
                    <a:pt x="9249" y="71848"/>
                  </a:lnTo>
                  <a:lnTo>
                    <a:pt x="34464" y="34464"/>
                  </a:lnTo>
                  <a:lnTo>
                    <a:pt x="71848" y="9249"/>
                  </a:lnTo>
                  <a:lnTo>
                    <a:pt x="117602" y="0"/>
                  </a:lnTo>
                  <a:lnTo>
                    <a:pt x="2168398" y="0"/>
                  </a:lnTo>
                  <a:lnTo>
                    <a:pt x="2214151" y="9249"/>
                  </a:lnTo>
                  <a:lnTo>
                    <a:pt x="2251535" y="34464"/>
                  </a:lnTo>
                  <a:lnTo>
                    <a:pt x="2276750" y="71848"/>
                  </a:lnTo>
                  <a:lnTo>
                    <a:pt x="2286000" y="117601"/>
                  </a:lnTo>
                  <a:lnTo>
                    <a:pt x="2286000" y="588009"/>
                  </a:lnTo>
                  <a:lnTo>
                    <a:pt x="2276750" y="633763"/>
                  </a:lnTo>
                  <a:lnTo>
                    <a:pt x="2251535" y="671147"/>
                  </a:lnTo>
                  <a:lnTo>
                    <a:pt x="2214151" y="696362"/>
                  </a:lnTo>
                  <a:lnTo>
                    <a:pt x="2168398" y="705612"/>
                  </a:lnTo>
                  <a:lnTo>
                    <a:pt x="117602" y="705612"/>
                  </a:lnTo>
                  <a:lnTo>
                    <a:pt x="71848" y="696362"/>
                  </a:lnTo>
                  <a:lnTo>
                    <a:pt x="34464" y="671147"/>
                  </a:lnTo>
                  <a:lnTo>
                    <a:pt x="9249" y="633763"/>
                  </a:lnTo>
                  <a:lnTo>
                    <a:pt x="0" y="588009"/>
                  </a:lnTo>
                  <a:lnTo>
                    <a:pt x="0" y="117601"/>
                  </a:lnTo>
                  <a:close/>
                </a:path>
              </a:pathLst>
            </a:custGeom>
            <a:ln w="25907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935639" y="3608173"/>
            <a:ext cx="1838325" cy="638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lang="en-US" sz="1400" b="1" spc="-10" dirty="0">
                <a:solidFill>
                  <a:srgbClr val="0D1C2A"/>
                </a:solidFill>
                <a:latin typeface="Bell MT"/>
                <a:cs typeface="Bell MT"/>
              </a:rPr>
              <a:t>Tina Kanmaz</a:t>
            </a:r>
            <a:r>
              <a:rPr sz="1400" b="1" spc="-25" dirty="0">
                <a:solidFill>
                  <a:srgbClr val="0D1C2A"/>
                </a:solidFill>
                <a:latin typeface="Bell MT"/>
                <a:cs typeface="Bell MT"/>
              </a:rPr>
              <a:t>,</a:t>
            </a:r>
            <a:r>
              <a:rPr sz="1400" b="1" spc="-1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400" dirty="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lang="en-US"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Interim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Chair</a:t>
            </a:r>
            <a:endParaRPr sz="145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Clinical </a:t>
            </a:r>
            <a:r>
              <a:rPr sz="1200" b="1" dirty="0">
                <a:solidFill>
                  <a:srgbClr val="0D1C2A"/>
                </a:solidFill>
                <a:latin typeface="Bell MT"/>
                <a:cs typeface="Bell MT"/>
              </a:rPr>
              <a:t>Health</a:t>
            </a:r>
            <a:r>
              <a:rPr sz="1200" b="1" spc="-4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Professions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711801" y="4356507"/>
            <a:ext cx="2286000" cy="706120"/>
          </a:xfrm>
          <a:custGeom>
            <a:avLst/>
            <a:gdLst/>
            <a:ahLst/>
            <a:cxnLst/>
            <a:rect l="l" t="t" r="r" b="b"/>
            <a:pathLst>
              <a:path w="2286000" h="706120">
                <a:moveTo>
                  <a:pt x="0" y="117601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2" y="0"/>
                </a:lnTo>
                <a:lnTo>
                  <a:pt x="2168398" y="0"/>
                </a:lnTo>
                <a:lnTo>
                  <a:pt x="2214151" y="9249"/>
                </a:lnTo>
                <a:lnTo>
                  <a:pt x="2251535" y="34464"/>
                </a:lnTo>
                <a:lnTo>
                  <a:pt x="2276750" y="71848"/>
                </a:lnTo>
                <a:lnTo>
                  <a:pt x="2286000" y="117601"/>
                </a:lnTo>
                <a:lnTo>
                  <a:pt x="2286000" y="588009"/>
                </a:lnTo>
                <a:lnTo>
                  <a:pt x="2276750" y="633763"/>
                </a:lnTo>
                <a:lnTo>
                  <a:pt x="2251535" y="671147"/>
                </a:lnTo>
                <a:lnTo>
                  <a:pt x="2214151" y="696362"/>
                </a:lnTo>
                <a:lnTo>
                  <a:pt x="2168398" y="705612"/>
                </a:lnTo>
                <a:lnTo>
                  <a:pt x="117602" y="705612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09"/>
                </a:lnTo>
                <a:lnTo>
                  <a:pt x="0" y="117601"/>
                </a:lnTo>
                <a:close/>
              </a:path>
            </a:pathLst>
          </a:custGeom>
          <a:ln w="25907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966674" y="4399571"/>
            <a:ext cx="1810385" cy="638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Vijaya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Korlipara,</a:t>
            </a:r>
            <a:r>
              <a:rPr sz="1400" b="1" spc="-5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5" dirty="0">
                <a:solidFill>
                  <a:srgbClr val="0D1C2A"/>
                </a:solidFill>
                <a:latin typeface="Bell MT"/>
                <a:cs typeface="Bell MT"/>
              </a:rPr>
              <a:t>Ph.D.</a:t>
            </a:r>
            <a:endParaRPr sz="1400" dirty="0">
              <a:latin typeface="Bell MT"/>
              <a:cs typeface="Bell MT"/>
            </a:endParaRPr>
          </a:p>
          <a:p>
            <a:pPr marL="1270" algn="ctr">
              <a:lnSpc>
                <a:spcPts val="1714"/>
              </a:lnSpc>
            </a:pP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Chair</a:t>
            </a:r>
            <a:endParaRPr sz="145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Pharmaceutical</a:t>
            </a:r>
            <a:r>
              <a:rPr sz="1200" b="1" spc="-2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Sciences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711801" y="5172786"/>
            <a:ext cx="2286000" cy="704215"/>
          </a:xfrm>
          <a:custGeom>
            <a:avLst/>
            <a:gdLst/>
            <a:ahLst/>
            <a:cxnLst/>
            <a:rect l="l" t="t" r="r" b="b"/>
            <a:pathLst>
              <a:path w="2286000" h="704214">
                <a:moveTo>
                  <a:pt x="0" y="117347"/>
                </a:moveTo>
                <a:lnTo>
                  <a:pt x="9227" y="71687"/>
                </a:lnTo>
                <a:lnTo>
                  <a:pt x="34385" y="34385"/>
                </a:lnTo>
                <a:lnTo>
                  <a:pt x="71687" y="9227"/>
                </a:lnTo>
                <a:lnTo>
                  <a:pt x="117348" y="0"/>
                </a:lnTo>
                <a:lnTo>
                  <a:pt x="2168652" y="0"/>
                </a:lnTo>
                <a:lnTo>
                  <a:pt x="2214312" y="9227"/>
                </a:lnTo>
                <a:lnTo>
                  <a:pt x="2251614" y="34385"/>
                </a:lnTo>
                <a:lnTo>
                  <a:pt x="2276772" y="71687"/>
                </a:lnTo>
                <a:lnTo>
                  <a:pt x="2286000" y="117347"/>
                </a:lnTo>
                <a:lnTo>
                  <a:pt x="2286000" y="586739"/>
                </a:lnTo>
                <a:lnTo>
                  <a:pt x="2276772" y="632416"/>
                </a:lnTo>
                <a:lnTo>
                  <a:pt x="2251614" y="669717"/>
                </a:lnTo>
                <a:lnTo>
                  <a:pt x="2214312" y="694866"/>
                </a:lnTo>
                <a:lnTo>
                  <a:pt x="2168652" y="704088"/>
                </a:lnTo>
                <a:lnTo>
                  <a:pt x="117348" y="704088"/>
                </a:lnTo>
                <a:lnTo>
                  <a:pt x="71687" y="694866"/>
                </a:lnTo>
                <a:lnTo>
                  <a:pt x="34385" y="669717"/>
                </a:lnTo>
                <a:lnTo>
                  <a:pt x="9227" y="632416"/>
                </a:lnTo>
                <a:lnTo>
                  <a:pt x="0" y="586739"/>
                </a:lnTo>
                <a:lnTo>
                  <a:pt x="0" y="117347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848389" y="5185718"/>
            <a:ext cx="2126202" cy="6104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lang="en-US" sz="1400" b="1" spc="-20" dirty="0">
                <a:solidFill>
                  <a:srgbClr val="0D1C2A"/>
                </a:solidFill>
                <a:latin typeface="Bell MT"/>
                <a:cs typeface="Bell MT"/>
              </a:rPr>
              <a:t>Jagannath Muzumdar</a:t>
            </a:r>
            <a:r>
              <a:rPr sz="1400" b="1" spc="-30" dirty="0">
                <a:solidFill>
                  <a:srgbClr val="0D1C2A"/>
                </a:solidFill>
                <a:latin typeface="Bell MT"/>
                <a:cs typeface="Bell MT"/>
              </a:rPr>
              <a:t>,</a:t>
            </a:r>
            <a:r>
              <a:rPr sz="1400" b="1" spc="1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5" dirty="0">
                <a:solidFill>
                  <a:srgbClr val="0D1C2A"/>
                </a:solidFill>
                <a:latin typeface="Bell MT"/>
                <a:cs typeface="Bell MT"/>
              </a:rPr>
              <a:t>Ph.D.</a:t>
            </a:r>
            <a:endParaRPr sz="1400" dirty="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Chair</a:t>
            </a:r>
            <a:endParaRPr sz="145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1050" b="1" dirty="0">
                <a:solidFill>
                  <a:srgbClr val="0D1C2A"/>
                </a:solidFill>
                <a:latin typeface="Bell MT"/>
                <a:cs typeface="Bell MT"/>
              </a:rPr>
              <a:t>Pharmacy Admin. &amp; Public</a:t>
            </a:r>
            <a:r>
              <a:rPr sz="1050" b="1" spc="-204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050" b="1" dirty="0">
                <a:solidFill>
                  <a:srgbClr val="0D1C2A"/>
                </a:solidFill>
                <a:latin typeface="Bell MT"/>
                <a:cs typeface="Bell MT"/>
              </a:rPr>
              <a:t>Health</a:t>
            </a:r>
            <a:endParaRPr sz="1050" dirty="0">
              <a:latin typeface="Bell MT"/>
              <a:cs typeface="Bell MT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4017059" y="2064540"/>
            <a:ext cx="3867657" cy="3789045"/>
            <a:chOff x="3989832" y="1880616"/>
            <a:chExt cx="3867657" cy="3789045"/>
          </a:xfrm>
        </p:grpSpPr>
        <p:sp>
          <p:nvSpPr>
            <p:cNvPr id="27" name="object 27"/>
            <p:cNvSpPr/>
            <p:nvPr/>
          </p:nvSpPr>
          <p:spPr>
            <a:xfrm>
              <a:off x="3989832" y="1880616"/>
              <a:ext cx="581660" cy="3789045"/>
            </a:xfrm>
            <a:custGeom>
              <a:avLst/>
              <a:gdLst/>
              <a:ahLst/>
              <a:cxnLst/>
              <a:rect l="l" t="t" r="r" b="b"/>
              <a:pathLst>
                <a:path w="581660" h="3789045">
                  <a:moveTo>
                    <a:pt x="581405" y="0"/>
                  </a:moveTo>
                  <a:lnTo>
                    <a:pt x="581405" y="2131441"/>
                  </a:lnTo>
                  <a:lnTo>
                    <a:pt x="15239" y="2131441"/>
                  </a:lnTo>
                </a:path>
                <a:path w="581660" h="3789045">
                  <a:moveTo>
                    <a:pt x="581405" y="0"/>
                  </a:moveTo>
                  <a:lnTo>
                    <a:pt x="581405" y="2969641"/>
                  </a:lnTo>
                  <a:lnTo>
                    <a:pt x="15239" y="2969641"/>
                  </a:lnTo>
                </a:path>
                <a:path w="581660" h="3789045">
                  <a:moveTo>
                    <a:pt x="581405" y="0"/>
                  </a:moveTo>
                  <a:lnTo>
                    <a:pt x="581405" y="3788841"/>
                  </a:lnTo>
                  <a:lnTo>
                    <a:pt x="0" y="3788841"/>
                  </a:lnTo>
                </a:path>
              </a:pathLst>
            </a:custGeom>
            <a:ln w="9144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87162" y="3775710"/>
              <a:ext cx="2370327" cy="706121"/>
            </a:xfrm>
            <a:custGeom>
              <a:avLst/>
              <a:gdLst/>
              <a:ahLst/>
              <a:cxnLst/>
              <a:rect l="l" t="t" r="r" b="b"/>
              <a:pathLst>
                <a:path w="2651759" h="704214">
                  <a:moveTo>
                    <a:pt x="0" y="117347"/>
                  </a:moveTo>
                  <a:lnTo>
                    <a:pt x="9227" y="71687"/>
                  </a:lnTo>
                  <a:lnTo>
                    <a:pt x="34385" y="34385"/>
                  </a:lnTo>
                  <a:lnTo>
                    <a:pt x="71687" y="9227"/>
                  </a:lnTo>
                  <a:lnTo>
                    <a:pt x="117348" y="0"/>
                  </a:lnTo>
                  <a:lnTo>
                    <a:pt x="2534412" y="0"/>
                  </a:lnTo>
                  <a:lnTo>
                    <a:pt x="2580072" y="9227"/>
                  </a:lnTo>
                  <a:lnTo>
                    <a:pt x="2617374" y="34385"/>
                  </a:lnTo>
                  <a:lnTo>
                    <a:pt x="2642532" y="71687"/>
                  </a:lnTo>
                  <a:lnTo>
                    <a:pt x="2651760" y="117347"/>
                  </a:lnTo>
                  <a:lnTo>
                    <a:pt x="2651760" y="586739"/>
                  </a:lnTo>
                  <a:lnTo>
                    <a:pt x="2642532" y="632400"/>
                  </a:lnTo>
                  <a:lnTo>
                    <a:pt x="2617374" y="669702"/>
                  </a:lnTo>
                  <a:lnTo>
                    <a:pt x="2580072" y="694860"/>
                  </a:lnTo>
                  <a:lnTo>
                    <a:pt x="2534412" y="704088"/>
                  </a:lnTo>
                  <a:lnTo>
                    <a:pt x="117348" y="704088"/>
                  </a:lnTo>
                  <a:lnTo>
                    <a:pt x="71687" y="694860"/>
                  </a:lnTo>
                  <a:lnTo>
                    <a:pt x="34385" y="669702"/>
                  </a:lnTo>
                  <a:lnTo>
                    <a:pt x="9227" y="632400"/>
                  </a:lnTo>
                  <a:lnTo>
                    <a:pt x="0" y="586739"/>
                  </a:lnTo>
                  <a:lnTo>
                    <a:pt x="0" y="117347"/>
                  </a:lnTo>
                  <a:close/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5349504" y="3953804"/>
            <a:ext cx="2627350" cy="6181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100" b="1" spc="-15" dirty="0">
                <a:solidFill>
                  <a:srgbClr val="0D1C2A"/>
                </a:solidFill>
                <a:latin typeface="Bell MT"/>
                <a:cs typeface="Bell MT"/>
              </a:rPr>
              <a:t>Sawanee </a:t>
            </a:r>
            <a:r>
              <a:rPr sz="1100" b="1" spc="-10" dirty="0">
                <a:solidFill>
                  <a:srgbClr val="0D1C2A"/>
                </a:solidFill>
                <a:latin typeface="Bell MT"/>
                <a:cs typeface="Bell MT"/>
              </a:rPr>
              <a:t>Khongsawatwaja,</a:t>
            </a:r>
            <a:r>
              <a:rPr sz="1100" b="1" spc="2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100" b="1" spc="-10" dirty="0">
                <a:solidFill>
                  <a:srgbClr val="0D1C2A"/>
                </a:solidFill>
                <a:latin typeface="Bell MT"/>
                <a:cs typeface="Bell MT"/>
              </a:rPr>
              <a:t>M.S.</a:t>
            </a:r>
            <a:endParaRPr sz="1100" dirty="0">
              <a:latin typeface="Bell MT"/>
              <a:cs typeface="Bell MT"/>
            </a:endParaRPr>
          </a:p>
          <a:p>
            <a:pPr marL="1905" algn="ctr">
              <a:lnSpc>
                <a:spcPts val="1714"/>
              </a:lnSpc>
            </a:pPr>
            <a:r>
              <a:rPr sz="110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Associate</a:t>
            </a:r>
            <a:r>
              <a:rPr sz="1100" b="1" i="1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 </a:t>
            </a:r>
            <a:r>
              <a:rPr sz="110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Dean</a:t>
            </a:r>
            <a:endParaRPr sz="110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Administration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and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Fiscal</a:t>
            </a:r>
            <a:r>
              <a:rPr sz="1100" b="1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Affairs</a:t>
            </a:r>
            <a:endParaRPr sz="1100" dirty="0">
              <a:latin typeface="Bell MT"/>
              <a:cs typeface="Bell MT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599989" y="2096547"/>
            <a:ext cx="914400" cy="2247265"/>
          </a:xfrm>
          <a:custGeom>
            <a:avLst/>
            <a:gdLst/>
            <a:ahLst/>
            <a:cxnLst/>
            <a:rect l="l" t="t" r="r" b="b"/>
            <a:pathLst>
              <a:path w="914400" h="2247265">
                <a:moveTo>
                  <a:pt x="0" y="0"/>
                </a:moveTo>
                <a:lnTo>
                  <a:pt x="0" y="2246757"/>
                </a:lnTo>
                <a:lnTo>
                  <a:pt x="914400" y="2246757"/>
                </a:lnTo>
              </a:path>
              <a:path w="914400" h="2247265">
                <a:moveTo>
                  <a:pt x="0" y="0"/>
                </a:moveTo>
                <a:lnTo>
                  <a:pt x="0" y="565785"/>
                </a:lnTo>
                <a:lnTo>
                  <a:pt x="899667" y="565785"/>
                </a:lnTo>
              </a:path>
            </a:pathLst>
          </a:custGeom>
          <a:ln w="9144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445133" y="591692"/>
            <a:ext cx="655700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70380" algn="l"/>
              </a:tabLst>
            </a:pPr>
            <a:r>
              <a:rPr spc="-5" dirty="0"/>
              <a:t>College</a:t>
            </a:r>
            <a:r>
              <a:rPr spc="55" dirty="0"/>
              <a:t> </a:t>
            </a:r>
            <a:r>
              <a:rPr dirty="0"/>
              <a:t>of	Pharmacy and </a:t>
            </a:r>
            <a:r>
              <a:rPr spc="-5" dirty="0"/>
              <a:t>Health</a:t>
            </a:r>
            <a:r>
              <a:rPr spc="-20" dirty="0"/>
              <a:t> </a:t>
            </a:r>
            <a:r>
              <a:rPr dirty="0"/>
              <a:t>Sciences</a:t>
            </a: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  <p:sp>
        <p:nvSpPr>
          <p:cNvPr id="32" name="object 32"/>
          <p:cNvSpPr txBox="1"/>
          <p:nvPr/>
        </p:nvSpPr>
        <p:spPr>
          <a:xfrm>
            <a:off x="6594729" y="1329309"/>
            <a:ext cx="21031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D01F2E"/>
                </a:solidFill>
                <a:latin typeface="Bell MT"/>
                <a:cs typeface="Bell MT"/>
              </a:rPr>
              <a:t>Dean’s </a:t>
            </a:r>
            <a:r>
              <a:rPr sz="1800" spc="-10" dirty="0">
                <a:solidFill>
                  <a:srgbClr val="D01F2E"/>
                </a:solidFill>
                <a:latin typeface="Bell MT"/>
                <a:cs typeface="Bell MT"/>
              </a:rPr>
              <a:t>Direct</a:t>
            </a:r>
            <a:r>
              <a:rPr sz="1800" spc="-40" dirty="0">
                <a:solidFill>
                  <a:srgbClr val="D01F2E"/>
                </a:solidFill>
                <a:latin typeface="Bell MT"/>
                <a:cs typeface="Bell MT"/>
              </a:rPr>
              <a:t> </a:t>
            </a:r>
            <a:r>
              <a:rPr sz="1800" spc="-5" dirty="0">
                <a:solidFill>
                  <a:srgbClr val="D01F2E"/>
                </a:solidFill>
                <a:latin typeface="Bell MT"/>
                <a:cs typeface="Bell MT"/>
              </a:rPr>
              <a:t>Reports</a:t>
            </a:r>
            <a:endParaRPr sz="1800">
              <a:latin typeface="Bell MT"/>
              <a:cs typeface="Bell MT"/>
            </a:endParaRPr>
          </a:p>
        </p:txBody>
      </p:sp>
      <p:sp>
        <p:nvSpPr>
          <p:cNvPr id="34" name="object 4"/>
          <p:cNvSpPr/>
          <p:nvPr/>
        </p:nvSpPr>
        <p:spPr>
          <a:xfrm>
            <a:off x="1848389" y="5874098"/>
            <a:ext cx="2156966" cy="704215"/>
          </a:xfrm>
          <a:custGeom>
            <a:avLst/>
            <a:gdLst/>
            <a:ahLst/>
            <a:cxnLst/>
            <a:rect l="l" t="t" r="r" b="b"/>
            <a:pathLst>
              <a:path w="2651760" h="704214">
                <a:moveTo>
                  <a:pt x="0" y="117348"/>
                </a:moveTo>
                <a:lnTo>
                  <a:pt x="9221" y="71687"/>
                </a:lnTo>
                <a:lnTo>
                  <a:pt x="34370" y="34385"/>
                </a:lnTo>
                <a:lnTo>
                  <a:pt x="71671" y="9227"/>
                </a:lnTo>
                <a:lnTo>
                  <a:pt x="117347" y="0"/>
                </a:lnTo>
                <a:lnTo>
                  <a:pt x="2534412" y="0"/>
                </a:lnTo>
                <a:lnTo>
                  <a:pt x="2580072" y="9227"/>
                </a:lnTo>
                <a:lnTo>
                  <a:pt x="2617374" y="34385"/>
                </a:lnTo>
                <a:lnTo>
                  <a:pt x="2642532" y="71687"/>
                </a:lnTo>
                <a:lnTo>
                  <a:pt x="2651760" y="117348"/>
                </a:lnTo>
                <a:lnTo>
                  <a:pt x="2651760" y="586740"/>
                </a:lnTo>
                <a:lnTo>
                  <a:pt x="2642532" y="632400"/>
                </a:lnTo>
                <a:lnTo>
                  <a:pt x="2617374" y="669702"/>
                </a:lnTo>
                <a:lnTo>
                  <a:pt x="2580072" y="694860"/>
                </a:lnTo>
                <a:lnTo>
                  <a:pt x="2534412" y="704088"/>
                </a:lnTo>
                <a:lnTo>
                  <a:pt x="117347" y="704088"/>
                </a:lnTo>
                <a:lnTo>
                  <a:pt x="71671" y="694860"/>
                </a:lnTo>
                <a:lnTo>
                  <a:pt x="34370" y="669702"/>
                </a:lnTo>
                <a:lnTo>
                  <a:pt x="9221" y="632400"/>
                </a:lnTo>
                <a:lnTo>
                  <a:pt x="0" y="586740"/>
                </a:lnTo>
                <a:lnTo>
                  <a:pt x="0" y="117348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2157891" y="5855876"/>
            <a:ext cx="241360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Bell MT" panose="02020503060305020303" pitchFamily="18" charset="0"/>
              </a:rPr>
              <a:t>Colleen  Carmody</a:t>
            </a:r>
          </a:p>
          <a:p>
            <a:r>
              <a:rPr lang="en-US" sz="1200" b="1" u="sng" dirty="0">
                <a:solidFill>
                  <a:srgbClr val="FF0000"/>
                </a:solidFill>
                <a:latin typeface="Bell MT" panose="02020503060305020303" pitchFamily="18" charset="0"/>
              </a:rPr>
              <a:t>Sr. Associate Dean </a:t>
            </a:r>
          </a:p>
          <a:p>
            <a:r>
              <a:rPr lang="en-US" sz="1200" b="1" u="sng" dirty="0">
                <a:solidFill>
                  <a:srgbClr val="FF0000"/>
                </a:solidFill>
                <a:latin typeface="Bell MT" panose="02020503060305020303" pitchFamily="18" charset="0"/>
              </a:rPr>
              <a:t>Nursing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3997801" y="6223981"/>
            <a:ext cx="744680" cy="17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cxnSpLocks/>
          </p:cNvCxnSpPr>
          <p:nvPr/>
        </p:nvCxnSpPr>
        <p:spPr>
          <a:xfrm flipH="1">
            <a:off x="4569352" y="1853700"/>
            <a:ext cx="18911" cy="446101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F583C5B-72A0-4FE4-9115-59459F2CF2E6}"/>
              </a:ext>
            </a:extLst>
          </p:cNvPr>
          <p:cNvCxnSpPr>
            <a:cxnSpLocks/>
          </p:cNvCxnSpPr>
          <p:nvPr/>
        </p:nvCxnSpPr>
        <p:spPr>
          <a:xfrm>
            <a:off x="4561036" y="2140376"/>
            <a:ext cx="953353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2" name="object 11">
            <a:extLst>
              <a:ext uri="{FF2B5EF4-FFF2-40B4-BE49-F238E27FC236}">
                <a16:creationId xmlns:a16="http://schemas.microsoft.com/office/drawing/2014/main" id="{90D2AD3C-E7D7-4691-893A-9E688B802CF6}"/>
              </a:ext>
            </a:extLst>
          </p:cNvPr>
          <p:cNvSpPr/>
          <p:nvPr/>
        </p:nvSpPr>
        <p:spPr>
          <a:xfrm>
            <a:off x="5471468" y="1894970"/>
            <a:ext cx="1799677" cy="518298"/>
          </a:xfrm>
          <a:custGeom>
            <a:avLst/>
            <a:gdLst/>
            <a:ahLst/>
            <a:cxnLst/>
            <a:rect l="l" t="t" r="r" b="b"/>
            <a:pathLst>
              <a:path w="2651759" h="704214">
                <a:moveTo>
                  <a:pt x="0" y="117348"/>
                </a:moveTo>
                <a:lnTo>
                  <a:pt x="9227" y="71687"/>
                </a:lnTo>
                <a:lnTo>
                  <a:pt x="34385" y="34385"/>
                </a:lnTo>
                <a:lnTo>
                  <a:pt x="71687" y="9227"/>
                </a:lnTo>
                <a:lnTo>
                  <a:pt x="117348" y="0"/>
                </a:lnTo>
                <a:lnTo>
                  <a:pt x="2534411" y="0"/>
                </a:lnTo>
                <a:lnTo>
                  <a:pt x="2580072" y="9227"/>
                </a:lnTo>
                <a:lnTo>
                  <a:pt x="2617374" y="34385"/>
                </a:lnTo>
                <a:lnTo>
                  <a:pt x="2642532" y="71687"/>
                </a:lnTo>
                <a:lnTo>
                  <a:pt x="2651759" y="117348"/>
                </a:lnTo>
                <a:lnTo>
                  <a:pt x="2651759" y="586739"/>
                </a:lnTo>
                <a:lnTo>
                  <a:pt x="2642532" y="632400"/>
                </a:lnTo>
                <a:lnTo>
                  <a:pt x="2617374" y="669702"/>
                </a:lnTo>
                <a:lnTo>
                  <a:pt x="2580072" y="694860"/>
                </a:lnTo>
                <a:lnTo>
                  <a:pt x="2534411" y="704088"/>
                </a:lnTo>
                <a:lnTo>
                  <a:pt x="117348" y="704088"/>
                </a:lnTo>
                <a:lnTo>
                  <a:pt x="71687" y="694860"/>
                </a:lnTo>
                <a:lnTo>
                  <a:pt x="34385" y="669702"/>
                </a:lnTo>
                <a:lnTo>
                  <a:pt x="9227" y="632400"/>
                </a:lnTo>
                <a:lnTo>
                  <a:pt x="0" y="586739"/>
                </a:lnTo>
                <a:lnTo>
                  <a:pt x="0" y="117348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64C8679-F5FD-473C-9D87-32F9C0BAA375}"/>
              </a:ext>
            </a:extLst>
          </p:cNvPr>
          <p:cNvSpPr txBox="1"/>
          <p:nvPr/>
        </p:nvSpPr>
        <p:spPr>
          <a:xfrm>
            <a:off x="5497755" y="1926463"/>
            <a:ext cx="19866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Bell MT" panose="02020503060305020303" pitchFamily="18" charset="0"/>
              </a:rPr>
              <a:t>John Conry, Pharm.D</a:t>
            </a:r>
            <a:r>
              <a:rPr lang="en-US" sz="1400" b="1" dirty="0">
                <a:latin typeface="Bell MT" panose="02020503060305020303" pitchFamily="18" charset="0"/>
              </a:rPr>
              <a:t>.</a:t>
            </a:r>
          </a:p>
          <a:p>
            <a:pPr algn="ctr"/>
            <a:r>
              <a:rPr lang="en-US" sz="1200" b="1" u="sng" dirty="0">
                <a:solidFill>
                  <a:srgbClr val="FF0000"/>
                </a:solidFill>
                <a:latin typeface="Bell MT" panose="02020503060305020303" pitchFamily="18" charset="0"/>
              </a:rPr>
              <a:t>Special Advisor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5034" y="727328"/>
            <a:ext cx="671322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7470">
              <a:lnSpc>
                <a:spcPct val="100000"/>
              </a:lnSpc>
              <a:spcBef>
                <a:spcPts val="100"/>
              </a:spcBef>
              <a:tabLst>
                <a:tab pos="1847850" algn="l"/>
                <a:tab pos="2483485" algn="l"/>
              </a:tabLst>
            </a:pPr>
            <a:r>
              <a:rPr spc="-5" dirty="0"/>
              <a:t>College</a:t>
            </a:r>
            <a:r>
              <a:rPr spc="55" dirty="0"/>
              <a:t> </a:t>
            </a:r>
            <a:r>
              <a:rPr dirty="0"/>
              <a:t>of	Pharmacy and </a:t>
            </a:r>
            <a:r>
              <a:rPr spc="-5" dirty="0"/>
              <a:t>Health </a:t>
            </a:r>
            <a:r>
              <a:rPr dirty="0"/>
              <a:t>Sciences  </a:t>
            </a:r>
            <a:r>
              <a:rPr spc="5" dirty="0"/>
              <a:t>Department</a:t>
            </a:r>
            <a:r>
              <a:rPr spc="50" dirty="0"/>
              <a:t> </a:t>
            </a:r>
            <a:r>
              <a:rPr dirty="0"/>
              <a:t>of	</a:t>
            </a:r>
            <a:r>
              <a:rPr spc="-10" dirty="0"/>
              <a:t>Clinical </a:t>
            </a:r>
            <a:r>
              <a:rPr spc="-5" dirty="0"/>
              <a:t>Health</a:t>
            </a:r>
            <a:r>
              <a:rPr spc="5" dirty="0"/>
              <a:t> </a:t>
            </a:r>
            <a:r>
              <a:rPr spc="-5" dirty="0"/>
              <a:t>Professions</a:t>
            </a:r>
          </a:p>
        </p:txBody>
      </p:sp>
      <p:sp>
        <p:nvSpPr>
          <p:cNvPr id="3" name="object 3"/>
          <p:cNvSpPr/>
          <p:nvPr/>
        </p:nvSpPr>
        <p:spPr>
          <a:xfrm>
            <a:off x="3048761" y="1893570"/>
            <a:ext cx="3048000" cy="990600"/>
          </a:xfrm>
          <a:custGeom>
            <a:avLst/>
            <a:gdLst/>
            <a:ahLst/>
            <a:cxnLst/>
            <a:rect l="l" t="t" r="r" b="b"/>
            <a:pathLst>
              <a:path w="3048000" h="990600">
                <a:moveTo>
                  <a:pt x="0" y="165100"/>
                </a:moveTo>
                <a:lnTo>
                  <a:pt x="5897" y="121208"/>
                </a:lnTo>
                <a:lnTo>
                  <a:pt x="22540" y="81769"/>
                </a:lnTo>
                <a:lnTo>
                  <a:pt x="48355" y="48355"/>
                </a:lnTo>
                <a:lnTo>
                  <a:pt x="81769" y="22540"/>
                </a:lnTo>
                <a:lnTo>
                  <a:pt x="121208" y="5897"/>
                </a:lnTo>
                <a:lnTo>
                  <a:pt x="165100" y="0"/>
                </a:lnTo>
                <a:lnTo>
                  <a:pt x="2882900" y="0"/>
                </a:lnTo>
                <a:lnTo>
                  <a:pt x="2926791" y="5897"/>
                </a:lnTo>
                <a:lnTo>
                  <a:pt x="2966230" y="22540"/>
                </a:lnTo>
                <a:lnTo>
                  <a:pt x="2999644" y="48355"/>
                </a:lnTo>
                <a:lnTo>
                  <a:pt x="3025459" y="81769"/>
                </a:lnTo>
                <a:lnTo>
                  <a:pt x="3042102" y="121208"/>
                </a:lnTo>
                <a:lnTo>
                  <a:pt x="3048000" y="165100"/>
                </a:lnTo>
                <a:lnTo>
                  <a:pt x="3048000" y="825500"/>
                </a:lnTo>
                <a:lnTo>
                  <a:pt x="3042102" y="869391"/>
                </a:lnTo>
                <a:lnTo>
                  <a:pt x="3025459" y="908830"/>
                </a:lnTo>
                <a:lnTo>
                  <a:pt x="2999644" y="942244"/>
                </a:lnTo>
                <a:lnTo>
                  <a:pt x="2966230" y="968059"/>
                </a:lnTo>
                <a:lnTo>
                  <a:pt x="2926791" y="984702"/>
                </a:lnTo>
                <a:lnTo>
                  <a:pt x="2882900" y="990600"/>
                </a:lnTo>
                <a:lnTo>
                  <a:pt x="165100" y="990600"/>
                </a:lnTo>
                <a:lnTo>
                  <a:pt x="121208" y="984702"/>
                </a:lnTo>
                <a:lnTo>
                  <a:pt x="81769" y="968059"/>
                </a:lnTo>
                <a:lnTo>
                  <a:pt x="48355" y="942244"/>
                </a:lnTo>
                <a:lnTo>
                  <a:pt x="22540" y="908830"/>
                </a:lnTo>
                <a:lnTo>
                  <a:pt x="5897" y="869391"/>
                </a:lnTo>
                <a:lnTo>
                  <a:pt x="0" y="825500"/>
                </a:lnTo>
                <a:lnTo>
                  <a:pt x="0" y="16510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0528" y="1957196"/>
            <a:ext cx="2549272" cy="5642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10"/>
              </a:lnSpc>
              <a:spcBef>
                <a:spcPts val="100"/>
              </a:spcBef>
            </a:pPr>
            <a:r>
              <a:rPr lang="en-US" b="1" spc="-10" dirty="0">
                <a:solidFill>
                  <a:srgbClr val="0D1C2A"/>
                </a:solidFill>
                <a:latin typeface="Bell MT"/>
                <a:cs typeface="Bell MT"/>
              </a:rPr>
              <a:t>Tina Kanmaz</a:t>
            </a:r>
            <a:r>
              <a:rPr sz="1800" b="1" spc="-35" dirty="0">
                <a:solidFill>
                  <a:srgbClr val="0D1C2A"/>
                </a:solidFill>
                <a:latin typeface="Bell MT"/>
                <a:cs typeface="Bell MT"/>
              </a:rPr>
              <a:t>,</a:t>
            </a:r>
            <a:r>
              <a:rPr sz="1800" b="1" spc="-4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800" b="1" spc="-25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800" dirty="0">
              <a:latin typeface="Bell MT"/>
              <a:cs typeface="Bell MT"/>
            </a:endParaRPr>
          </a:p>
          <a:p>
            <a:pPr marL="1270" algn="ctr">
              <a:lnSpc>
                <a:spcPts val="2230"/>
              </a:lnSpc>
            </a:pPr>
            <a:r>
              <a:rPr sz="1900" b="1" i="1" spc="-60" dirty="0">
                <a:solidFill>
                  <a:srgbClr val="0D1C2A"/>
                </a:solidFill>
                <a:latin typeface="Bell MT"/>
                <a:cs typeface="Bell MT"/>
              </a:rPr>
              <a:t>Department</a:t>
            </a:r>
            <a:r>
              <a:rPr sz="1900" b="1" i="1" spc="-7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900" b="1" i="1" spc="-50" dirty="0">
                <a:solidFill>
                  <a:srgbClr val="0D1C2A"/>
                </a:solidFill>
                <a:latin typeface="Bell MT"/>
                <a:cs typeface="Bell MT"/>
              </a:rPr>
              <a:t>Chair</a:t>
            </a:r>
            <a:endParaRPr sz="1900" dirty="0">
              <a:latin typeface="Bell MT"/>
              <a:cs typeface="Bel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71025" y="5366765"/>
            <a:ext cx="2011680" cy="640080"/>
          </a:xfrm>
          <a:custGeom>
            <a:avLst/>
            <a:gdLst/>
            <a:ahLst/>
            <a:cxnLst/>
            <a:rect l="l" t="t" r="r" b="b"/>
            <a:pathLst>
              <a:path w="2011679" h="640079">
                <a:moveTo>
                  <a:pt x="0" y="106679"/>
                </a:moveTo>
                <a:lnTo>
                  <a:pt x="8382" y="65150"/>
                </a:lnTo>
                <a:lnTo>
                  <a:pt x="31242" y="31241"/>
                </a:lnTo>
                <a:lnTo>
                  <a:pt x="65151" y="8381"/>
                </a:lnTo>
                <a:lnTo>
                  <a:pt x="106679" y="0"/>
                </a:lnTo>
                <a:lnTo>
                  <a:pt x="1904999" y="0"/>
                </a:lnTo>
                <a:lnTo>
                  <a:pt x="1946528" y="8382"/>
                </a:lnTo>
                <a:lnTo>
                  <a:pt x="1980437" y="31242"/>
                </a:lnTo>
                <a:lnTo>
                  <a:pt x="2003297" y="65151"/>
                </a:lnTo>
                <a:lnTo>
                  <a:pt x="2011679" y="106679"/>
                </a:lnTo>
                <a:lnTo>
                  <a:pt x="2011679" y="533400"/>
                </a:lnTo>
                <a:lnTo>
                  <a:pt x="2003297" y="574928"/>
                </a:lnTo>
                <a:lnTo>
                  <a:pt x="1980438" y="608837"/>
                </a:lnTo>
                <a:lnTo>
                  <a:pt x="1946529" y="631697"/>
                </a:lnTo>
                <a:lnTo>
                  <a:pt x="1904999" y="640079"/>
                </a:lnTo>
                <a:lnTo>
                  <a:pt x="106679" y="640079"/>
                </a:lnTo>
                <a:lnTo>
                  <a:pt x="65150" y="631697"/>
                </a:lnTo>
                <a:lnTo>
                  <a:pt x="31241" y="608838"/>
                </a:lnTo>
                <a:lnTo>
                  <a:pt x="8381" y="574929"/>
                </a:lnTo>
                <a:lnTo>
                  <a:pt x="0" y="533400"/>
                </a:lnTo>
                <a:lnTo>
                  <a:pt x="0" y="106679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661405" y="3137424"/>
            <a:ext cx="1567180" cy="4546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spc="-10" dirty="0">
                <a:solidFill>
                  <a:srgbClr val="0D1C2A"/>
                </a:solidFill>
                <a:latin typeface="Bell MT"/>
                <a:cs typeface="Bell MT"/>
              </a:rPr>
              <a:t>Joan</a:t>
            </a:r>
            <a:r>
              <a:rPr sz="1400" b="1" spc="1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Petrere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Chairman</a:t>
            </a:r>
            <a:r>
              <a:rPr sz="1450" b="1" i="1" spc="-6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450">
              <a:latin typeface="Bell MT"/>
              <a:cs typeface="Bell M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572000" y="2883407"/>
            <a:ext cx="922019" cy="505459"/>
          </a:xfrm>
          <a:custGeom>
            <a:avLst/>
            <a:gdLst/>
            <a:ahLst/>
            <a:cxnLst/>
            <a:rect l="l" t="t" r="r" b="b"/>
            <a:pathLst>
              <a:path w="922020" h="505460">
                <a:moveTo>
                  <a:pt x="0" y="0"/>
                </a:moveTo>
                <a:lnTo>
                  <a:pt x="0" y="504951"/>
                </a:lnTo>
                <a:lnTo>
                  <a:pt x="921512" y="504951"/>
                </a:lnTo>
              </a:path>
            </a:pathLst>
          </a:custGeom>
          <a:ln w="25400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267214" y="3388866"/>
            <a:ext cx="6265984" cy="2875915"/>
            <a:chOff x="291845" y="3417569"/>
            <a:chExt cx="6265984" cy="2875915"/>
          </a:xfrm>
        </p:grpSpPr>
        <p:sp>
          <p:nvSpPr>
            <p:cNvPr id="13" name="object 13"/>
            <p:cNvSpPr/>
            <p:nvPr/>
          </p:nvSpPr>
          <p:spPr>
            <a:xfrm>
              <a:off x="6444995" y="3686530"/>
              <a:ext cx="112834" cy="24081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500621" y="3710177"/>
              <a:ext cx="5715" cy="146050"/>
            </a:xfrm>
            <a:custGeom>
              <a:avLst/>
              <a:gdLst/>
              <a:ahLst/>
              <a:cxnLst/>
              <a:rect l="l" t="t" r="r" b="b"/>
              <a:pathLst>
                <a:path w="5715" h="146050">
                  <a:moveTo>
                    <a:pt x="2793" y="-12954"/>
                  </a:moveTo>
                  <a:lnTo>
                    <a:pt x="2793" y="159004"/>
                  </a:lnTo>
                </a:path>
              </a:pathLst>
            </a:custGeom>
            <a:ln w="31495">
              <a:solidFill>
                <a:srgbClr val="518FC8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91845" y="3417569"/>
              <a:ext cx="2056130" cy="2875915"/>
            </a:xfrm>
            <a:custGeom>
              <a:avLst/>
              <a:gdLst/>
              <a:ahLst/>
              <a:cxnLst/>
              <a:rect l="l" t="t" r="r" b="b"/>
              <a:pathLst>
                <a:path w="2056130" h="2875915">
                  <a:moveTo>
                    <a:pt x="0" y="106679"/>
                  </a:moveTo>
                  <a:lnTo>
                    <a:pt x="8383" y="65150"/>
                  </a:lnTo>
                  <a:lnTo>
                    <a:pt x="31246" y="31241"/>
                  </a:lnTo>
                  <a:lnTo>
                    <a:pt x="65156" y="8381"/>
                  </a:lnTo>
                  <a:lnTo>
                    <a:pt x="106679" y="0"/>
                  </a:lnTo>
                  <a:lnTo>
                    <a:pt x="1905000" y="0"/>
                  </a:lnTo>
                  <a:lnTo>
                    <a:pt x="1946529" y="8382"/>
                  </a:lnTo>
                  <a:lnTo>
                    <a:pt x="1980438" y="31242"/>
                  </a:lnTo>
                  <a:lnTo>
                    <a:pt x="2003298" y="65151"/>
                  </a:lnTo>
                  <a:lnTo>
                    <a:pt x="2011680" y="106679"/>
                  </a:lnTo>
                  <a:lnTo>
                    <a:pt x="2011680" y="533399"/>
                  </a:lnTo>
                  <a:lnTo>
                    <a:pt x="2003298" y="574928"/>
                  </a:lnTo>
                  <a:lnTo>
                    <a:pt x="1980438" y="608837"/>
                  </a:lnTo>
                  <a:lnTo>
                    <a:pt x="1946529" y="631697"/>
                  </a:lnTo>
                  <a:lnTo>
                    <a:pt x="1905000" y="640079"/>
                  </a:lnTo>
                  <a:lnTo>
                    <a:pt x="106679" y="640079"/>
                  </a:lnTo>
                  <a:lnTo>
                    <a:pt x="65156" y="631697"/>
                  </a:lnTo>
                  <a:lnTo>
                    <a:pt x="31246" y="608837"/>
                  </a:lnTo>
                  <a:lnTo>
                    <a:pt x="8383" y="574928"/>
                  </a:lnTo>
                  <a:lnTo>
                    <a:pt x="0" y="533399"/>
                  </a:lnTo>
                  <a:lnTo>
                    <a:pt x="0" y="106679"/>
                  </a:lnTo>
                  <a:close/>
                </a:path>
                <a:path w="2056130" h="2875915">
                  <a:moveTo>
                    <a:pt x="44196" y="2342388"/>
                  </a:moveTo>
                  <a:lnTo>
                    <a:pt x="52579" y="2300864"/>
                  </a:lnTo>
                  <a:lnTo>
                    <a:pt x="75442" y="2266954"/>
                  </a:lnTo>
                  <a:lnTo>
                    <a:pt x="109352" y="2244091"/>
                  </a:lnTo>
                  <a:lnTo>
                    <a:pt x="150876" y="2235707"/>
                  </a:lnTo>
                  <a:lnTo>
                    <a:pt x="1949196" y="2235707"/>
                  </a:lnTo>
                  <a:lnTo>
                    <a:pt x="1990725" y="2244091"/>
                  </a:lnTo>
                  <a:lnTo>
                    <a:pt x="2024634" y="2266954"/>
                  </a:lnTo>
                  <a:lnTo>
                    <a:pt x="2047494" y="2300864"/>
                  </a:lnTo>
                  <a:lnTo>
                    <a:pt x="2055876" y="2342388"/>
                  </a:lnTo>
                  <a:lnTo>
                    <a:pt x="2055876" y="2769107"/>
                  </a:lnTo>
                  <a:lnTo>
                    <a:pt x="2047494" y="2810631"/>
                  </a:lnTo>
                  <a:lnTo>
                    <a:pt x="2024634" y="2844541"/>
                  </a:lnTo>
                  <a:lnTo>
                    <a:pt x="1990725" y="2867404"/>
                  </a:lnTo>
                  <a:lnTo>
                    <a:pt x="1949196" y="2875787"/>
                  </a:lnTo>
                  <a:lnTo>
                    <a:pt x="150876" y="2875787"/>
                  </a:lnTo>
                  <a:lnTo>
                    <a:pt x="109352" y="2867404"/>
                  </a:lnTo>
                  <a:lnTo>
                    <a:pt x="75442" y="2844541"/>
                  </a:lnTo>
                  <a:lnTo>
                    <a:pt x="52579" y="2810631"/>
                  </a:lnTo>
                  <a:lnTo>
                    <a:pt x="44196" y="2769107"/>
                  </a:lnTo>
                  <a:lnTo>
                    <a:pt x="44196" y="2342388"/>
                  </a:lnTo>
                  <a:close/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543864" y="5656579"/>
            <a:ext cx="1593850" cy="60960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algn="ctr">
              <a:lnSpc>
                <a:spcPct val="97100"/>
              </a:lnSpc>
              <a:spcBef>
                <a:spcPts val="150"/>
              </a:spcBef>
            </a:pPr>
            <a:r>
              <a:rPr sz="1400" b="1" spc="-10" dirty="0">
                <a:solidFill>
                  <a:srgbClr val="0D1C2A"/>
                </a:solidFill>
                <a:latin typeface="Bell MT"/>
                <a:cs typeface="Bell MT"/>
              </a:rPr>
              <a:t>Teresa </a:t>
            </a:r>
            <a:r>
              <a:rPr sz="1400" b="1" spc="-25" dirty="0">
                <a:solidFill>
                  <a:srgbClr val="0D1C2A"/>
                </a:solidFill>
                <a:latin typeface="Bell MT"/>
                <a:cs typeface="Bell MT"/>
              </a:rPr>
              <a:t>Miller, Ph.D.  </a:t>
            </a:r>
            <a:r>
              <a:rPr sz="1250" b="1" i="1" spc="-35" dirty="0">
                <a:solidFill>
                  <a:srgbClr val="0D1C2A"/>
                </a:solidFill>
                <a:latin typeface="Bell MT"/>
                <a:cs typeface="Bell MT"/>
              </a:rPr>
              <a:t>Program </a:t>
            </a:r>
            <a:r>
              <a:rPr sz="1250" b="1" i="1" spc="-25" dirty="0">
                <a:solidFill>
                  <a:srgbClr val="0D1C2A"/>
                </a:solidFill>
                <a:latin typeface="Bell MT"/>
                <a:cs typeface="Bell MT"/>
              </a:rPr>
              <a:t>Director  </a:t>
            </a:r>
            <a:r>
              <a:rPr sz="1250" b="1" i="1" spc="-35" dirty="0">
                <a:solidFill>
                  <a:srgbClr val="0D1C2A"/>
                </a:solidFill>
                <a:latin typeface="Bell MT"/>
                <a:cs typeface="Bell MT"/>
              </a:rPr>
              <a:t>Physical</a:t>
            </a:r>
            <a:r>
              <a:rPr sz="1250" b="1" i="1" spc="-2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50" b="1" i="1" spc="-35" dirty="0">
                <a:solidFill>
                  <a:srgbClr val="0D1C2A"/>
                </a:solidFill>
                <a:latin typeface="Bell MT"/>
                <a:cs typeface="Bell MT"/>
              </a:rPr>
              <a:t>Therapy</a:t>
            </a:r>
            <a:endParaRPr sz="1250">
              <a:latin typeface="Bell MT"/>
              <a:cs typeface="Bell MT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91845" y="4158234"/>
            <a:ext cx="2011680" cy="640080"/>
          </a:xfrm>
          <a:custGeom>
            <a:avLst/>
            <a:gdLst/>
            <a:ahLst/>
            <a:cxnLst/>
            <a:rect l="l" t="t" r="r" b="b"/>
            <a:pathLst>
              <a:path w="2011680" h="640079">
                <a:moveTo>
                  <a:pt x="0" y="106680"/>
                </a:moveTo>
                <a:lnTo>
                  <a:pt x="8383" y="65151"/>
                </a:lnTo>
                <a:lnTo>
                  <a:pt x="31246" y="31242"/>
                </a:lnTo>
                <a:lnTo>
                  <a:pt x="65156" y="8382"/>
                </a:lnTo>
                <a:lnTo>
                  <a:pt x="106679" y="0"/>
                </a:lnTo>
                <a:lnTo>
                  <a:pt x="1905000" y="0"/>
                </a:lnTo>
                <a:lnTo>
                  <a:pt x="1946529" y="8382"/>
                </a:lnTo>
                <a:lnTo>
                  <a:pt x="1980438" y="31242"/>
                </a:lnTo>
                <a:lnTo>
                  <a:pt x="2003298" y="65151"/>
                </a:lnTo>
                <a:lnTo>
                  <a:pt x="2011680" y="106680"/>
                </a:lnTo>
                <a:lnTo>
                  <a:pt x="2011680" y="533400"/>
                </a:lnTo>
                <a:lnTo>
                  <a:pt x="2003298" y="574929"/>
                </a:lnTo>
                <a:lnTo>
                  <a:pt x="1980438" y="608838"/>
                </a:lnTo>
                <a:lnTo>
                  <a:pt x="1946529" y="631698"/>
                </a:lnTo>
                <a:lnTo>
                  <a:pt x="1905000" y="640080"/>
                </a:lnTo>
                <a:lnTo>
                  <a:pt x="106679" y="640080"/>
                </a:lnTo>
                <a:lnTo>
                  <a:pt x="65156" y="631698"/>
                </a:lnTo>
                <a:lnTo>
                  <a:pt x="31246" y="608838"/>
                </a:lnTo>
                <a:lnTo>
                  <a:pt x="8383" y="574929"/>
                </a:lnTo>
                <a:lnTo>
                  <a:pt x="0" y="533400"/>
                </a:lnTo>
                <a:lnTo>
                  <a:pt x="0" y="10668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79526" y="4160901"/>
            <a:ext cx="1433195" cy="60960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 indent="1905" algn="ctr">
              <a:lnSpc>
                <a:spcPct val="97000"/>
              </a:lnSpc>
              <a:spcBef>
                <a:spcPts val="155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Lisa Hochstein  </a:t>
            </a:r>
            <a:r>
              <a:rPr sz="1250" b="1" i="1" spc="-35" dirty="0">
                <a:solidFill>
                  <a:srgbClr val="0D1C2A"/>
                </a:solidFill>
                <a:latin typeface="Bell MT"/>
                <a:cs typeface="Bell MT"/>
              </a:rPr>
              <a:t>Program </a:t>
            </a:r>
            <a:r>
              <a:rPr sz="1250" b="1" i="1" spc="-25" dirty="0">
                <a:solidFill>
                  <a:srgbClr val="0D1C2A"/>
                </a:solidFill>
                <a:latin typeface="Bell MT"/>
                <a:cs typeface="Bell MT"/>
              </a:rPr>
              <a:t>Director  Clinical </a:t>
            </a:r>
            <a:r>
              <a:rPr sz="1250" b="1" i="1" spc="-40" dirty="0">
                <a:solidFill>
                  <a:srgbClr val="0D1C2A"/>
                </a:solidFill>
                <a:latin typeface="Bell MT"/>
                <a:cs typeface="Bell MT"/>
              </a:rPr>
              <a:t>Lab</a:t>
            </a:r>
            <a:r>
              <a:rPr sz="1250" b="1" i="1" spc="-6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50" b="1" i="1" spc="-25" dirty="0">
                <a:solidFill>
                  <a:srgbClr val="0D1C2A"/>
                </a:solidFill>
                <a:latin typeface="Bell MT"/>
                <a:cs typeface="Bell MT"/>
              </a:rPr>
              <a:t>Sciences</a:t>
            </a:r>
            <a:endParaRPr sz="1250">
              <a:latin typeface="Bell MT"/>
              <a:cs typeface="Bell M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745485" y="4485894"/>
            <a:ext cx="2011680" cy="640080"/>
          </a:xfrm>
          <a:custGeom>
            <a:avLst/>
            <a:gdLst/>
            <a:ahLst/>
            <a:cxnLst/>
            <a:rect l="l" t="t" r="r" b="b"/>
            <a:pathLst>
              <a:path w="2011679" h="640079">
                <a:moveTo>
                  <a:pt x="0" y="106679"/>
                </a:moveTo>
                <a:lnTo>
                  <a:pt x="8381" y="65150"/>
                </a:lnTo>
                <a:lnTo>
                  <a:pt x="31242" y="31241"/>
                </a:lnTo>
                <a:lnTo>
                  <a:pt x="65150" y="8381"/>
                </a:lnTo>
                <a:lnTo>
                  <a:pt x="106680" y="0"/>
                </a:lnTo>
                <a:lnTo>
                  <a:pt x="1905000" y="0"/>
                </a:lnTo>
                <a:lnTo>
                  <a:pt x="1946528" y="8381"/>
                </a:lnTo>
                <a:lnTo>
                  <a:pt x="1980438" y="31241"/>
                </a:lnTo>
                <a:lnTo>
                  <a:pt x="2003298" y="65150"/>
                </a:lnTo>
                <a:lnTo>
                  <a:pt x="2011679" y="106679"/>
                </a:lnTo>
                <a:lnTo>
                  <a:pt x="2011679" y="533399"/>
                </a:lnTo>
                <a:lnTo>
                  <a:pt x="2003297" y="574928"/>
                </a:lnTo>
                <a:lnTo>
                  <a:pt x="1980437" y="608837"/>
                </a:lnTo>
                <a:lnTo>
                  <a:pt x="1946528" y="631697"/>
                </a:lnTo>
                <a:lnTo>
                  <a:pt x="1905000" y="640079"/>
                </a:lnTo>
                <a:lnTo>
                  <a:pt x="106680" y="640079"/>
                </a:lnTo>
                <a:lnTo>
                  <a:pt x="65150" y="631697"/>
                </a:lnTo>
                <a:lnTo>
                  <a:pt x="31242" y="608837"/>
                </a:lnTo>
                <a:lnTo>
                  <a:pt x="8381" y="574928"/>
                </a:lnTo>
                <a:lnTo>
                  <a:pt x="0" y="533399"/>
                </a:lnTo>
                <a:lnTo>
                  <a:pt x="0" y="106679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114801" y="4565141"/>
            <a:ext cx="1270000" cy="454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Coleen</a:t>
            </a:r>
            <a:r>
              <a:rPr sz="1400" b="1" spc="-3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Bogusch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70" dirty="0">
                <a:solidFill>
                  <a:srgbClr val="0D1C2A"/>
                </a:solidFill>
                <a:latin typeface="Bell MT"/>
                <a:cs typeface="Bell MT"/>
              </a:rPr>
              <a:t>Sr.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 Secretary</a:t>
            </a:r>
            <a:endParaRPr sz="1450">
              <a:latin typeface="Bell MT"/>
              <a:cs typeface="Bell MT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3827" y="2848530"/>
            <a:ext cx="4878705" cy="3679190"/>
            <a:chOff x="35051" y="2862072"/>
            <a:chExt cx="4878705" cy="3679190"/>
          </a:xfrm>
        </p:grpSpPr>
        <p:sp>
          <p:nvSpPr>
            <p:cNvPr id="22" name="object 22"/>
            <p:cNvSpPr/>
            <p:nvPr/>
          </p:nvSpPr>
          <p:spPr>
            <a:xfrm>
              <a:off x="3695699" y="2862072"/>
              <a:ext cx="928115" cy="16809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751325" y="2884170"/>
              <a:ext cx="821690" cy="1601470"/>
            </a:xfrm>
            <a:custGeom>
              <a:avLst/>
              <a:gdLst/>
              <a:ahLst/>
              <a:cxnLst/>
              <a:rect l="l" t="t" r="r" b="b"/>
              <a:pathLst>
                <a:path w="821689" h="1601470">
                  <a:moveTo>
                    <a:pt x="821563" y="0"/>
                  </a:moveTo>
                  <a:lnTo>
                    <a:pt x="821563" y="800480"/>
                  </a:lnTo>
                  <a:lnTo>
                    <a:pt x="0" y="800480"/>
                  </a:lnTo>
                  <a:lnTo>
                    <a:pt x="0" y="1601088"/>
                  </a:lnTo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49424" y="3709428"/>
              <a:ext cx="547090" cy="11673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303525" y="3737610"/>
              <a:ext cx="442595" cy="1069340"/>
            </a:xfrm>
            <a:custGeom>
              <a:avLst/>
              <a:gdLst/>
              <a:ahLst/>
              <a:cxnLst/>
              <a:rect l="l" t="t" r="r" b="b"/>
              <a:pathLst>
                <a:path w="442594" h="1069339">
                  <a:moveTo>
                    <a:pt x="0" y="0"/>
                  </a:moveTo>
                  <a:lnTo>
                    <a:pt x="442594" y="1068832"/>
                  </a:lnTo>
                </a:path>
              </a:pathLst>
            </a:custGeom>
            <a:ln w="25907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292096" y="4770120"/>
              <a:ext cx="504469" cy="126491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347722" y="4805933"/>
              <a:ext cx="397510" cy="1167765"/>
            </a:xfrm>
            <a:custGeom>
              <a:avLst/>
              <a:gdLst/>
              <a:ahLst/>
              <a:cxnLst/>
              <a:rect l="l" t="t" r="r" b="b"/>
              <a:pathLst>
                <a:path w="397510" h="1167764">
                  <a:moveTo>
                    <a:pt x="0" y="1167460"/>
                  </a:moveTo>
                  <a:lnTo>
                    <a:pt x="397509" y="0"/>
                  </a:lnTo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252472" y="4445482"/>
              <a:ext cx="544068" cy="43131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303525" y="4478274"/>
              <a:ext cx="442595" cy="328295"/>
            </a:xfrm>
            <a:custGeom>
              <a:avLst/>
              <a:gdLst/>
              <a:ahLst/>
              <a:cxnLst/>
              <a:rect l="l" t="t" r="r" b="b"/>
              <a:pathLst>
                <a:path w="442594" h="328295">
                  <a:moveTo>
                    <a:pt x="0" y="0"/>
                  </a:moveTo>
                  <a:lnTo>
                    <a:pt x="442594" y="327913"/>
                  </a:lnTo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5051" y="2948940"/>
              <a:ext cx="4878324" cy="3592067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2201" y="2983230"/>
              <a:ext cx="4768850" cy="3482340"/>
            </a:xfrm>
            <a:custGeom>
              <a:avLst/>
              <a:gdLst/>
              <a:ahLst/>
              <a:cxnLst/>
              <a:rect l="l" t="t" r="r" b="b"/>
              <a:pathLst>
                <a:path w="4768850" h="3482340">
                  <a:moveTo>
                    <a:pt x="0" y="3482340"/>
                  </a:moveTo>
                  <a:lnTo>
                    <a:pt x="4768596" y="3482340"/>
                  </a:lnTo>
                  <a:lnTo>
                    <a:pt x="4768596" y="0"/>
                  </a:lnTo>
                  <a:lnTo>
                    <a:pt x="0" y="0"/>
                  </a:lnTo>
                  <a:lnTo>
                    <a:pt x="0" y="3482340"/>
                  </a:lnTo>
                  <a:close/>
                </a:path>
              </a:pathLst>
            </a:custGeom>
            <a:ln w="28955">
              <a:solidFill>
                <a:srgbClr val="0D1C2A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498754" y="2816453"/>
            <a:ext cx="2901315" cy="1212850"/>
          </a:xfrm>
          <a:prstGeom prst="rect">
            <a:avLst/>
          </a:prstGeom>
        </p:spPr>
        <p:txBody>
          <a:bodyPr vert="horz" wrap="square" lIns="0" tIns="162560" rIns="0" bIns="0" rtlCol="0">
            <a:spAutoFit/>
          </a:bodyPr>
          <a:lstStyle/>
          <a:p>
            <a:pPr marL="762635">
              <a:lnSpc>
                <a:spcPct val="100000"/>
              </a:lnSpc>
              <a:spcBef>
                <a:spcPts val="1280"/>
              </a:spcBef>
            </a:pPr>
            <a:r>
              <a:rPr sz="2400" dirty="0">
                <a:solidFill>
                  <a:srgbClr val="D01F2E"/>
                </a:solidFill>
                <a:latin typeface="Bell MT"/>
                <a:cs typeface="Bell MT"/>
              </a:rPr>
              <a:t>Bartilucci</a:t>
            </a:r>
            <a:r>
              <a:rPr sz="2400" spc="-40" dirty="0">
                <a:solidFill>
                  <a:srgbClr val="D01F2E"/>
                </a:solidFill>
                <a:latin typeface="Bell MT"/>
                <a:cs typeface="Bell MT"/>
              </a:rPr>
              <a:t> </a:t>
            </a:r>
            <a:r>
              <a:rPr sz="2400" spc="-5" dirty="0">
                <a:solidFill>
                  <a:srgbClr val="D01F2E"/>
                </a:solidFill>
                <a:latin typeface="Bell MT"/>
                <a:cs typeface="Bell MT"/>
              </a:rPr>
              <a:t>Center</a:t>
            </a:r>
            <a:endParaRPr sz="2400">
              <a:latin typeface="Bell MT"/>
              <a:cs typeface="Bell MT"/>
            </a:endParaRPr>
          </a:p>
          <a:p>
            <a:pPr marL="12065" marR="1311910" algn="ctr">
              <a:lnSpc>
                <a:spcPct val="97000"/>
              </a:lnSpc>
              <a:spcBef>
                <a:spcPts val="745"/>
              </a:spcBef>
            </a:pPr>
            <a:r>
              <a:rPr sz="1400" b="1" spc="-10" dirty="0">
                <a:solidFill>
                  <a:srgbClr val="0D1C2A"/>
                </a:solidFill>
                <a:latin typeface="Bell MT"/>
                <a:cs typeface="Bell MT"/>
              </a:rPr>
              <a:t>Jennifer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Chiu, </a:t>
            </a:r>
            <a:r>
              <a:rPr sz="1400" b="1" spc="-25" dirty="0">
                <a:solidFill>
                  <a:srgbClr val="0D1C2A"/>
                </a:solidFill>
                <a:latin typeface="Bell MT"/>
                <a:cs typeface="Bell MT"/>
              </a:rPr>
              <a:t>Ed.D.  </a:t>
            </a:r>
            <a:r>
              <a:rPr sz="1250" b="1" i="1" spc="-35" dirty="0">
                <a:solidFill>
                  <a:srgbClr val="0D1C2A"/>
                </a:solidFill>
                <a:latin typeface="Bell MT"/>
                <a:cs typeface="Bell MT"/>
              </a:rPr>
              <a:t>Program </a:t>
            </a:r>
            <a:r>
              <a:rPr sz="1250" b="1" i="1" spc="-25" dirty="0">
                <a:solidFill>
                  <a:srgbClr val="0D1C2A"/>
                </a:solidFill>
                <a:latin typeface="Bell MT"/>
                <a:cs typeface="Bell MT"/>
              </a:rPr>
              <a:t>Director  </a:t>
            </a:r>
            <a:r>
              <a:rPr sz="1250" b="1" i="1" spc="-30" dirty="0">
                <a:solidFill>
                  <a:srgbClr val="0D1C2A"/>
                </a:solidFill>
                <a:latin typeface="Bell MT"/>
                <a:cs typeface="Bell MT"/>
              </a:rPr>
              <a:t>Radiologic</a:t>
            </a:r>
            <a:r>
              <a:rPr sz="1250" b="1" i="1" spc="-1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50" b="1" i="1" spc="-25" dirty="0">
                <a:solidFill>
                  <a:srgbClr val="0D1C2A"/>
                </a:solidFill>
                <a:latin typeface="Bell MT"/>
                <a:cs typeface="Bell MT"/>
              </a:rPr>
              <a:t>Sciences</a:t>
            </a:r>
            <a:endParaRPr sz="1250">
              <a:latin typeface="Bell MT"/>
              <a:cs typeface="Bell MT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323024" y="4902644"/>
            <a:ext cx="2037714" cy="666115"/>
            <a:chOff x="323024" y="4902644"/>
            <a:chExt cx="2037714" cy="666115"/>
          </a:xfrm>
        </p:grpSpPr>
        <p:sp>
          <p:nvSpPr>
            <p:cNvPr id="34" name="object 34"/>
            <p:cNvSpPr/>
            <p:nvPr/>
          </p:nvSpPr>
          <p:spPr>
            <a:xfrm>
              <a:off x="336041" y="4915662"/>
              <a:ext cx="2011680" cy="640080"/>
            </a:xfrm>
            <a:custGeom>
              <a:avLst/>
              <a:gdLst/>
              <a:ahLst/>
              <a:cxnLst/>
              <a:rect l="l" t="t" r="r" b="b"/>
              <a:pathLst>
                <a:path w="2011680" h="640079">
                  <a:moveTo>
                    <a:pt x="1905000" y="0"/>
                  </a:moveTo>
                  <a:lnTo>
                    <a:pt x="106679" y="0"/>
                  </a:lnTo>
                  <a:lnTo>
                    <a:pt x="65156" y="8381"/>
                  </a:lnTo>
                  <a:lnTo>
                    <a:pt x="31246" y="31242"/>
                  </a:lnTo>
                  <a:lnTo>
                    <a:pt x="8383" y="65150"/>
                  </a:lnTo>
                  <a:lnTo>
                    <a:pt x="0" y="106680"/>
                  </a:lnTo>
                  <a:lnTo>
                    <a:pt x="0" y="533400"/>
                  </a:lnTo>
                  <a:lnTo>
                    <a:pt x="8383" y="574929"/>
                  </a:lnTo>
                  <a:lnTo>
                    <a:pt x="31246" y="608838"/>
                  </a:lnTo>
                  <a:lnTo>
                    <a:pt x="65156" y="631697"/>
                  </a:lnTo>
                  <a:lnTo>
                    <a:pt x="106679" y="640079"/>
                  </a:lnTo>
                  <a:lnTo>
                    <a:pt x="1905000" y="640079"/>
                  </a:lnTo>
                  <a:lnTo>
                    <a:pt x="1946528" y="631697"/>
                  </a:lnTo>
                  <a:lnTo>
                    <a:pt x="1980438" y="608838"/>
                  </a:lnTo>
                  <a:lnTo>
                    <a:pt x="2003298" y="574929"/>
                  </a:lnTo>
                  <a:lnTo>
                    <a:pt x="2011680" y="533400"/>
                  </a:lnTo>
                  <a:lnTo>
                    <a:pt x="2011680" y="106680"/>
                  </a:lnTo>
                  <a:lnTo>
                    <a:pt x="2003298" y="65150"/>
                  </a:lnTo>
                  <a:lnTo>
                    <a:pt x="1980438" y="31242"/>
                  </a:lnTo>
                  <a:lnTo>
                    <a:pt x="1946528" y="8381"/>
                  </a:lnTo>
                  <a:lnTo>
                    <a:pt x="1905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36041" y="4915662"/>
              <a:ext cx="2011680" cy="640080"/>
            </a:xfrm>
            <a:custGeom>
              <a:avLst/>
              <a:gdLst/>
              <a:ahLst/>
              <a:cxnLst/>
              <a:rect l="l" t="t" r="r" b="b"/>
              <a:pathLst>
                <a:path w="2011680" h="640079">
                  <a:moveTo>
                    <a:pt x="0" y="106680"/>
                  </a:moveTo>
                  <a:lnTo>
                    <a:pt x="8383" y="65150"/>
                  </a:lnTo>
                  <a:lnTo>
                    <a:pt x="31246" y="31242"/>
                  </a:lnTo>
                  <a:lnTo>
                    <a:pt x="65156" y="8381"/>
                  </a:lnTo>
                  <a:lnTo>
                    <a:pt x="106679" y="0"/>
                  </a:lnTo>
                  <a:lnTo>
                    <a:pt x="1905000" y="0"/>
                  </a:lnTo>
                  <a:lnTo>
                    <a:pt x="1946528" y="8381"/>
                  </a:lnTo>
                  <a:lnTo>
                    <a:pt x="1980438" y="31242"/>
                  </a:lnTo>
                  <a:lnTo>
                    <a:pt x="2003298" y="65150"/>
                  </a:lnTo>
                  <a:lnTo>
                    <a:pt x="2011680" y="106680"/>
                  </a:lnTo>
                  <a:lnTo>
                    <a:pt x="2011680" y="533400"/>
                  </a:lnTo>
                  <a:lnTo>
                    <a:pt x="2003298" y="574929"/>
                  </a:lnTo>
                  <a:lnTo>
                    <a:pt x="1980438" y="608838"/>
                  </a:lnTo>
                  <a:lnTo>
                    <a:pt x="1946528" y="631697"/>
                  </a:lnTo>
                  <a:lnTo>
                    <a:pt x="1905000" y="640079"/>
                  </a:lnTo>
                  <a:lnTo>
                    <a:pt x="106679" y="640079"/>
                  </a:lnTo>
                  <a:lnTo>
                    <a:pt x="65156" y="631697"/>
                  </a:lnTo>
                  <a:lnTo>
                    <a:pt x="31246" y="608838"/>
                  </a:lnTo>
                  <a:lnTo>
                    <a:pt x="8383" y="574929"/>
                  </a:lnTo>
                  <a:lnTo>
                    <a:pt x="0" y="533400"/>
                  </a:lnTo>
                  <a:lnTo>
                    <a:pt x="0" y="106680"/>
                  </a:lnTo>
                  <a:close/>
                </a:path>
              </a:pathLst>
            </a:custGeom>
            <a:ln w="25907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42924" y="4918709"/>
            <a:ext cx="1396365" cy="60960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065" marR="5080" algn="ctr">
              <a:lnSpc>
                <a:spcPct val="97100"/>
              </a:lnSpc>
              <a:spcBef>
                <a:spcPts val="150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Louise 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Lee,</a:t>
            </a:r>
            <a:r>
              <a:rPr sz="1400" b="1" spc="-4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5" dirty="0">
                <a:solidFill>
                  <a:srgbClr val="0D1C2A"/>
                </a:solidFill>
                <a:latin typeface="Bell MT"/>
                <a:cs typeface="Bell MT"/>
              </a:rPr>
              <a:t>Ed.D.  </a:t>
            </a:r>
            <a:r>
              <a:rPr sz="1250" b="1" i="1" spc="-35" dirty="0">
                <a:solidFill>
                  <a:srgbClr val="0D1C2A"/>
                </a:solidFill>
                <a:latin typeface="Bell MT"/>
                <a:cs typeface="Bell MT"/>
              </a:rPr>
              <a:t>Program </a:t>
            </a:r>
            <a:r>
              <a:rPr sz="1250" b="1" i="1" spc="-30" dirty="0">
                <a:solidFill>
                  <a:srgbClr val="0D1C2A"/>
                </a:solidFill>
                <a:latin typeface="Bell MT"/>
                <a:cs typeface="Bell MT"/>
              </a:rPr>
              <a:t>Director  </a:t>
            </a:r>
            <a:r>
              <a:rPr sz="1250" b="1" i="1" spc="-35" dirty="0">
                <a:solidFill>
                  <a:srgbClr val="0D1C2A"/>
                </a:solidFill>
                <a:latin typeface="Bell MT"/>
                <a:cs typeface="Bell MT"/>
              </a:rPr>
              <a:t>Physician</a:t>
            </a:r>
            <a:r>
              <a:rPr sz="1250" b="1" i="1" spc="-4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50" b="1" i="1" spc="-25" dirty="0">
                <a:solidFill>
                  <a:srgbClr val="0D1C2A"/>
                </a:solidFill>
                <a:latin typeface="Bell MT"/>
                <a:cs typeface="Bell MT"/>
              </a:rPr>
              <a:t>Assistant</a:t>
            </a:r>
            <a:endParaRPr sz="1250">
              <a:latin typeface="Bell MT"/>
              <a:cs typeface="Bell MT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2295144" y="4770094"/>
            <a:ext cx="501650" cy="532130"/>
            <a:chOff x="2295144" y="4770094"/>
            <a:chExt cx="501650" cy="532130"/>
          </a:xfrm>
        </p:grpSpPr>
        <p:sp>
          <p:nvSpPr>
            <p:cNvPr id="38" name="object 38"/>
            <p:cNvSpPr/>
            <p:nvPr/>
          </p:nvSpPr>
          <p:spPr>
            <a:xfrm>
              <a:off x="2295144" y="4770094"/>
              <a:ext cx="501370" cy="53190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347722" y="4805933"/>
              <a:ext cx="397510" cy="429895"/>
            </a:xfrm>
            <a:custGeom>
              <a:avLst/>
              <a:gdLst/>
              <a:ahLst/>
              <a:cxnLst/>
              <a:rect l="l" t="t" r="r" b="b"/>
              <a:pathLst>
                <a:path w="397510" h="429895">
                  <a:moveTo>
                    <a:pt x="0" y="429768"/>
                  </a:moveTo>
                  <a:lnTo>
                    <a:pt x="397509" y="0"/>
                  </a:lnTo>
                </a:path>
              </a:pathLst>
            </a:custGeom>
            <a:ln w="25907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41" name="object 5"/>
          <p:cNvSpPr/>
          <p:nvPr/>
        </p:nvSpPr>
        <p:spPr>
          <a:xfrm>
            <a:off x="5494019" y="3083988"/>
            <a:ext cx="2011680" cy="640080"/>
          </a:xfrm>
          <a:custGeom>
            <a:avLst/>
            <a:gdLst/>
            <a:ahLst/>
            <a:cxnLst/>
            <a:rect l="l" t="t" r="r" b="b"/>
            <a:pathLst>
              <a:path w="2011679" h="640079">
                <a:moveTo>
                  <a:pt x="0" y="106679"/>
                </a:moveTo>
                <a:lnTo>
                  <a:pt x="8382" y="65150"/>
                </a:lnTo>
                <a:lnTo>
                  <a:pt x="31242" y="31241"/>
                </a:lnTo>
                <a:lnTo>
                  <a:pt x="65151" y="8381"/>
                </a:lnTo>
                <a:lnTo>
                  <a:pt x="106679" y="0"/>
                </a:lnTo>
                <a:lnTo>
                  <a:pt x="1904999" y="0"/>
                </a:lnTo>
                <a:lnTo>
                  <a:pt x="1946528" y="8382"/>
                </a:lnTo>
                <a:lnTo>
                  <a:pt x="1980437" y="31242"/>
                </a:lnTo>
                <a:lnTo>
                  <a:pt x="2003297" y="65151"/>
                </a:lnTo>
                <a:lnTo>
                  <a:pt x="2011679" y="106679"/>
                </a:lnTo>
                <a:lnTo>
                  <a:pt x="2011679" y="533400"/>
                </a:lnTo>
                <a:lnTo>
                  <a:pt x="2003297" y="574928"/>
                </a:lnTo>
                <a:lnTo>
                  <a:pt x="1980438" y="608837"/>
                </a:lnTo>
                <a:lnTo>
                  <a:pt x="1946529" y="631697"/>
                </a:lnTo>
                <a:lnTo>
                  <a:pt x="1904999" y="640079"/>
                </a:lnTo>
                <a:lnTo>
                  <a:pt x="106679" y="640079"/>
                </a:lnTo>
                <a:lnTo>
                  <a:pt x="65150" y="631697"/>
                </a:lnTo>
                <a:lnTo>
                  <a:pt x="31241" y="608838"/>
                </a:lnTo>
                <a:lnTo>
                  <a:pt x="8381" y="574929"/>
                </a:lnTo>
                <a:lnTo>
                  <a:pt x="0" y="533400"/>
                </a:lnTo>
                <a:lnTo>
                  <a:pt x="0" y="106679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2997268" y="5366765"/>
            <a:ext cx="1516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Bell MT" panose="02020503060305020303" pitchFamily="18" charset="0"/>
              </a:rPr>
              <a:t>Gertrude Simone</a:t>
            </a:r>
          </a:p>
          <a:p>
            <a:r>
              <a:rPr lang="en-US" sz="1200" b="1" dirty="0">
                <a:latin typeface="Bell MT" panose="02020503060305020303" pitchFamily="18" charset="0"/>
              </a:rPr>
              <a:t>       Secretary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310546" y="5291328"/>
            <a:ext cx="485968" cy="365251"/>
          </a:xfrm>
          <a:prstGeom prst="line">
            <a:avLst/>
          </a:prstGeom>
          <a:ln w="25400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95600" y="1652853"/>
            <a:ext cx="3048000" cy="762000"/>
          </a:xfrm>
          <a:custGeom>
            <a:avLst/>
            <a:gdLst/>
            <a:ahLst/>
            <a:cxnLst/>
            <a:rect l="l" t="t" r="r" b="b"/>
            <a:pathLst>
              <a:path w="3048000" h="762000">
                <a:moveTo>
                  <a:pt x="0" y="127000"/>
                </a:moveTo>
                <a:lnTo>
                  <a:pt x="9985" y="77581"/>
                </a:lnTo>
                <a:lnTo>
                  <a:pt x="37211" y="37211"/>
                </a:lnTo>
                <a:lnTo>
                  <a:pt x="77581" y="9985"/>
                </a:lnTo>
                <a:lnTo>
                  <a:pt x="127000" y="0"/>
                </a:lnTo>
                <a:lnTo>
                  <a:pt x="2921000" y="0"/>
                </a:lnTo>
                <a:lnTo>
                  <a:pt x="2970418" y="9985"/>
                </a:lnTo>
                <a:lnTo>
                  <a:pt x="3010789" y="37211"/>
                </a:lnTo>
                <a:lnTo>
                  <a:pt x="3038014" y="77581"/>
                </a:lnTo>
                <a:lnTo>
                  <a:pt x="3048000" y="127000"/>
                </a:lnTo>
                <a:lnTo>
                  <a:pt x="3048000" y="635000"/>
                </a:lnTo>
                <a:lnTo>
                  <a:pt x="3038014" y="684418"/>
                </a:lnTo>
                <a:lnTo>
                  <a:pt x="3010789" y="724788"/>
                </a:lnTo>
                <a:lnTo>
                  <a:pt x="2970418" y="752014"/>
                </a:lnTo>
                <a:lnTo>
                  <a:pt x="2921000" y="762000"/>
                </a:lnTo>
                <a:lnTo>
                  <a:pt x="127000" y="762000"/>
                </a:lnTo>
                <a:lnTo>
                  <a:pt x="77581" y="752014"/>
                </a:lnTo>
                <a:lnTo>
                  <a:pt x="37210" y="724788"/>
                </a:lnTo>
                <a:lnTo>
                  <a:pt x="9985" y="684418"/>
                </a:lnTo>
                <a:lnTo>
                  <a:pt x="0" y="635000"/>
                </a:lnTo>
                <a:lnTo>
                  <a:pt x="0" y="12700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95708" y="753125"/>
            <a:ext cx="8229599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30705" marR="5080" indent="-1818639" algn="ctr">
              <a:lnSpc>
                <a:spcPct val="100000"/>
              </a:lnSpc>
              <a:spcBef>
                <a:spcPts val="100"/>
              </a:spcBef>
              <a:tabLst>
                <a:tab pos="1770380" algn="l"/>
                <a:tab pos="3315335" algn="l"/>
              </a:tabLst>
            </a:pPr>
            <a:r>
              <a:rPr lang="en-US" spc="-5" dirty="0"/>
              <a:t>              </a:t>
            </a:r>
            <a:r>
              <a:rPr sz="2400" spc="-5" dirty="0"/>
              <a:t>College</a:t>
            </a:r>
            <a:r>
              <a:rPr sz="2400" spc="55" dirty="0"/>
              <a:t> </a:t>
            </a:r>
            <a:r>
              <a:rPr sz="2400" dirty="0"/>
              <a:t>of</a:t>
            </a:r>
            <a:r>
              <a:rPr lang="en-US" sz="2400" dirty="0"/>
              <a:t> </a:t>
            </a:r>
            <a:r>
              <a:rPr sz="2400" dirty="0"/>
              <a:t>Pharmacy and </a:t>
            </a:r>
            <a:r>
              <a:rPr sz="2400" spc="-5" dirty="0"/>
              <a:t>Health </a:t>
            </a:r>
            <a:r>
              <a:rPr sz="2400" dirty="0"/>
              <a:t>Sciences 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sz="2400" spc="-5" dirty="0"/>
              <a:t>Office</a:t>
            </a:r>
            <a:r>
              <a:rPr sz="2400" spc="10" dirty="0"/>
              <a:t> </a:t>
            </a:r>
            <a:r>
              <a:rPr sz="2400" dirty="0"/>
              <a:t>of	the</a:t>
            </a:r>
            <a:r>
              <a:rPr sz="2400" spc="5" dirty="0"/>
              <a:t> </a:t>
            </a:r>
            <a:r>
              <a:rPr sz="2400" spc="-5" dirty="0"/>
              <a:t>Dean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351246" y="1737608"/>
            <a:ext cx="2419350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1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D1C2A"/>
                </a:solidFill>
                <a:latin typeface="Bell MT"/>
                <a:cs typeface="Bell MT"/>
              </a:rPr>
              <a:t>Russell </a:t>
            </a:r>
            <a:r>
              <a:rPr sz="1800" b="1" spc="-65" dirty="0">
                <a:solidFill>
                  <a:srgbClr val="0D1C2A"/>
                </a:solidFill>
                <a:latin typeface="Bell MT"/>
                <a:cs typeface="Bell MT"/>
              </a:rPr>
              <a:t>J. </a:t>
            </a:r>
            <a:r>
              <a:rPr sz="1800" b="1" spc="-5" dirty="0">
                <a:solidFill>
                  <a:srgbClr val="0D1C2A"/>
                </a:solidFill>
                <a:latin typeface="Bell MT"/>
                <a:cs typeface="Bell MT"/>
              </a:rPr>
              <a:t>DiGate,</a:t>
            </a:r>
            <a:r>
              <a:rPr sz="1800" b="1" spc="3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800" b="1" spc="-35" dirty="0">
                <a:solidFill>
                  <a:srgbClr val="0D1C2A"/>
                </a:solidFill>
                <a:latin typeface="Bell MT"/>
                <a:cs typeface="Bell MT"/>
              </a:rPr>
              <a:t>Ph.D.</a:t>
            </a:r>
            <a:endParaRPr sz="1800" dirty="0">
              <a:latin typeface="Bell MT"/>
              <a:cs typeface="Bell MT"/>
            </a:endParaRPr>
          </a:p>
          <a:p>
            <a:pPr marL="3175" algn="ctr">
              <a:lnSpc>
                <a:spcPts val="2230"/>
              </a:lnSpc>
            </a:pPr>
            <a:r>
              <a:rPr sz="1900" b="1" i="1" spc="-60" dirty="0">
                <a:solidFill>
                  <a:srgbClr val="0D1C2A"/>
                </a:solidFill>
                <a:latin typeface="Bell MT"/>
                <a:cs typeface="Bell MT"/>
              </a:rPr>
              <a:t>Dean</a:t>
            </a:r>
            <a:endParaRPr sz="1900" dirty="0">
              <a:latin typeface="Bell MT"/>
              <a:cs typeface="Bel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84426" y="2978657"/>
            <a:ext cx="2085339" cy="706120"/>
          </a:xfrm>
          <a:custGeom>
            <a:avLst/>
            <a:gdLst/>
            <a:ahLst/>
            <a:cxnLst/>
            <a:rect l="l" t="t" r="r" b="b"/>
            <a:pathLst>
              <a:path w="2085339" h="706120">
                <a:moveTo>
                  <a:pt x="0" y="117601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1" y="0"/>
                </a:lnTo>
                <a:lnTo>
                  <a:pt x="1967229" y="0"/>
                </a:lnTo>
                <a:lnTo>
                  <a:pt x="2012983" y="9249"/>
                </a:lnTo>
                <a:lnTo>
                  <a:pt x="2050367" y="34464"/>
                </a:lnTo>
                <a:lnTo>
                  <a:pt x="2075582" y="71848"/>
                </a:lnTo>
                <a:lnTo>
                  <a:pt x="2084832" y="117601"/>
                </a:lnTo>
                <a:lnTo>
                  <a:pt x="2084832" y="588009"/>
                </a:lnTo>
                <a:lnTo>
                  <a:pt x="2075582" y="633763"/>
                </a:lnTo>
                <a:lnTo>
                  <a:pt x="2050367" y="671147"/>
                </a:lnTo>
                <a:lnTo>
                  <a:pt x="2012983" y="696362"/>
                </a:lnTo>
                <a:lnTo>
                  <a:pt x="1967229" y="705611"/>
                </a:lnTo>
                <a:lnTo>
                  <a:pt x="117601" y="705611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09"/>
                </a:lnTo>
                <a:lnTo>
                  <a:pt x="0" y="117601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49907" y="3059049"/>
            <a:ext cx="1752600" cy="521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02260" marR="5080" indent="-290195">
              <a:lnSpc>
                <a:spcPct val="97800"/>
              </a:lnSpc>
              <a:spcBef>
                <a:spcPts val="130"/>
              </a:spcBef>
            </a:pPr>
            <a:r>
              <a:rPr sz="1100" b="1" dirty="0">
                <a:solidFill>
                  <a:srgbClr val="0D1C2A"/>
                </a:solidFill>
                <a:latin typeface="Bell MT"/>
                <a:cs typeface="Bell MT"/>
              </a:rPr>
              <a:t>Joseph Brocavich,</a:t>
            </a:r>
            <a:r>
              <a:rPr sz="1100" b="1" spc="-7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Pharm.D.  </a:t>
            </a:r>
            <a:r>
              <a:rPr sz="1150" b="1" i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Sr. </a:t>
            </a:r>
            <a:r>
              <a:rPr sz="11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Associate </a:t>
            </a:r>
            <a:r>
              <a:rPr sz="11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Dean </a:t>
            </a:r>
            <a:r>
              <a:rPr sz="1150" b="1" i="1" spc="-30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r>
              <a:rPr sz="105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Pharmacy</a:t>
            </a:r>
            <a:r>
              <a:rPr sz="1050" b="1" u="sng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 </a:t>
            </a:r>
            <a:r>
              <a:rPr sz="105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Program</a:t>
            </a:r>
            <a:endParaRPr sz="1050">
              <a:latin typeface="Bell MT"/>
              <a:cs typeface="Bell M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099417" y="4928454"/>
            <a:ext cx="2133600" cy="704215"/>
          </a:xfrm>
          <a:custGeom>
            <a:avLst/>
            <a:gdLst/>
            <a:ahLst/>
            <a:cxnLst/>
            <a:rect l="l" t="t" r="r" b="b"/>
            <a:pathLst>
              <a:path w="2133600" h="704214">
                <a:moveTo>
                  <a:pt x="0" y="117348"/>
                </a:moveTo>
                <a:lnTo>
                  <a:pt x="9227" y="71687"/>
                </a:lnTo>
                <a:lnTo>
                  <a:pt x="34385" y="34385"/>
                </a:lnTo>
                <a:lnTo>
                  <a:pt x="71687" y="9227"/>
                </a:lnTo>
                <a:lnTo>
                  <a:pt x="117348" y="0"/>
                </a:lnTo>
                <a:lnTo>
                  <a:pt x="2016252" y="0"/>
                </a:lnTo>
                <a:lnTo>
                  <a:pt x="2061912" y="9227"/>
                </a:lnTo>
                <a:lnTo>
                  <a:pt x="2099214" y="34385"/>
                </a:lnTo>
                <a:lnTo>
                  <a:pt x="2124372" y="71687"/>
                </a:lnTo>
                <a:lnTo>
                  <a:pt x="2133600" y="117348"/>
                </a:lnTo>
                <a:lnTo>
                  <a:pt x="2133600" y="586740"/>
                </a:lnTo>
                <a:lnTo>
                  <a:pt x="2124372" y="632400"/>
                </a:lnTo>
                <a:lnTo>
                  <a:pt x="2099214" y="669702"/>
                </a:lnTo>
                <a:lnTo>
                  <a:pt x="2061912" y="694860"/>
                </a:lnTo>
                <a:lnTo>
                  <a:pt x="2016252" y="704088"/>
                </a:lnTo>
                <a:lnTo>
                  <a:pt x="117348" y="704088"/>
                </a:lnTo>
                <a:lnTo>
                  <a:pt x="71687" y="694860"/>
                </a:lnTo>
                <a:lnTo>
                  <a:pt x="34385" y="669702"/>
                </a:lnTo>
                <a:lnTo>
                  <a:pt x="9227" y="632400"/>
                </a:lnTo>
                <a:lnTo>
                  <a:pt x="0" y="586740"/>
                </a:lnTo>
                <a:lnTo>
                  <a:pt x="0" y="117348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190546" y="5006792"/>
            <a:ext cx="1962785" cy="522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ts val="1295"/>
              </a:lnSpc>
              <a:spcBef>
                <a:spcPts val="100"/>
              </a:spcBef>
            </a:pPr>
            <a:r>
              <a:rPr sz="1100" b="1" dirty="0">
                <a:solidFill>
                  <a:srgbClr val="0D1C2A"/>
                </a:solidFill>
                <a:latin typeface="Bell MT"/>
                <a:cs typeface="Bell MT"/>
              </a:rPr>
              <a:t>Sawanee Khongsawatwaja,</a:t>
            </a:r>
            <a:r>
              <a:rPr sz="1100" b="1" spc="-9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100" b="1" dirty="0">
                <a:solidFill>
                  <a:srgbClr val="0D1C2A"/>
                </a:solidFill>
                <a:latin typeface="Bell MT"/>
                <a:cs typeface="Bell MT"/>
              </a:rPr>
              <a:t>M.S.</a:t>
            </a:r>
            <a:endParaRPr sz="1100" dirty="0">
              <a:latin typeface="Bell MT"/>
              <a:cs typeface="Bell MT"/>
            </a:endParaRPr>
          </a:p>
          <a:p>
            <a:pPr marL="635" algn="ctr">
              <a:lnSpc>
                <a:spcPts val="1350"/>
              </a:lnSpc>
            </a:pPr>
            <a:r>
              <a:rPr sz="11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Associate </a:t>
            </a:r>
            <a:r>
              <a:rPr sz="11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Dean</a:t>
            </a:r>
            <a:endParaRPr sz="1150" dirty="0">
              <a:latin typeface="Bell MT"/>
              <a:cs typeface="Bell MT"/>
            </a:endParaRPr>
          </a:p>
          <a:p>
            <a:pPr algn="ctr">
              <a:lnSpc>
                <a:spcPts val="1255"/>
              </a:lnSpc>
            </a:pPr>
            <a:r>
              <a:rPr sz="105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Administration </a:t>
            </a:r>
            <a:r>
              <a:rPr sz="105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and Fiscal</a:t>
            </a:r>
            <a:r>
              <a:rPr sz="1050" b="1" u="sng" spc="-1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 </a:t>
            </a:r>
            <a:r>
              <a:rPr sz="105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Affairs</a:t>
            </a:r>
            <a:endParaRPr sz="1050" dirty="0">
              <a:latin typeface="Bell MT"/>
              <a:cs typeface="Bel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907285" y="4693158"/>
            <a:ext cx="2085339" cy="706120"/>
          </a:xfrm>
          <a:custGeom>
            <a:avLst/>
            <a:gdLst/>
            <a:ahLst/>
            <a:cxnLst/>
            <a:rect l="l" t="t" r="r" b="b"/>
            <a:pathLst>
              <a:path w="2085339" h="706120">
                <a:moveTo>
                  <a:pt x="0" y="117602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1" y="0"/>
                </a:lnTo>
                <a:lnTo>
                  <a:pt x="1967229" y="0"/>
                </a:lnTo>
                <a:lnTo>
                  <a:pt x="2012983" y="9249"/>
                </a:lnTo>
                <a:lnTo>
                  <a:pt x="2050367" y="34464"/>
                </a:lnTo>
                <a:lnTo>
                  <a:pt x="2075582" y="71848"/>
                </a:lnTo>
                <a:lnTo>
                  <a:pt x="2084831" y="117602"/>
                </a:lnTo>
                <a:lnTo>
                  <a:pt x="2084831" y="588010"/>
                </a:lnTo>
                <a:lnTo>
                  <a:pt x="2075582" y="633763"/>
                </a:lnTo>
                <a:lnTo>
                  <a:pt x="2050367" y="671147"/>
                </a:lnTo>
                <a:lnTo>
                  <a:pt x="2012983" y="696362"/>
                </a:lnTo>
                <a:lnTo>
                  <a:pt x="1967229" y="705612"/>
                </a:lnTo>
                <a:lnTo>
                  <a:pt x="117601" y="705612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10"/>
                </a:lnTo>
                <a:lnTo>
                  <a:pt x="0" y="117602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173604" y="4774184"/>
            <a:ext cx="1550035" cy="521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ts val="1295"/>
              </a:lnSpc>
              <a:spcBef>
                <a:spcPts val="100"/>
              </a:spcBef>
            </a:pP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Cathleen </a:t>
            </a:r>
            <a:r>
              <a:rPr sz="1100" b="1" dirty="0">
                <a:solidFill>
                  <a:srgbClr val="0D1C2A"/>
                </a:solidFill>
                <a:latin typeface="Bell MT"/>
                <a:cs typeface="Bell MT"/>
              </a:rPr>
              <a:t>Murphy,</a:t>
            </a:r>
            <a:r>
              <a:rPr sz="1100" b="1" spc="-2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100" b="1" dirty="0">
                <a:solidFill>
                  <a:srgbClr val="0D1C2A"/>
                </a:solidFill>
                <a:latin typeface="Bell MT"/>
                <a:cs typeface="Bell MT"/>
              </a:rPr>
              <a:t>D.C.</a:t>
            </a:r>
            <a:endParaRPr sz="1100">
              <a:latin typeface="Bell MT"/>
              <a:cs typeface="Bell MT"/>
            </a:endParaRPr>
          </a:p>
          <a:p>
            <a:pPr marL="1270" algn="ctr">
              <a:lnSpc>
                <a:spcPts val="1350"/>
              </a:lnSpc>
            </a:pPr>
            <a:r>
              <a:rPr sz="11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Associate</a:t>
            </a:r>
            <a:r>
              <a:rPr sz="11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 Dean</a:t>
            </a:r>
            <a:endParaRPr sz="1150">
              <a:latin typeface="Bell MT"/>
              <a:cs typeface="Bell MT"/>
            </a:endParaRPr>
          </a:p>
          <a:p>
            <a:pPr algn="ctr">
              <a:lnSpc>
                <a:spcPts val="1255"/>
              </a:lnSpc>
            </a:pPr>
            <a:r>
              <a:rPr sz="105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Health </a:t>
            </a:r>
            <a:r>
              <a:rPr sz="105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Sciences</a:t>
            </a:r>
            <a:r>
              <a:rPr sz="1050" b="1" u="sng" spc="-1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 </a:t>
            </a:r>
            <a:r>
              <a:rPr sz="105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Programs</a:t>
            </a:r>
            <a:endParaRPr sz="1050">
              <a:latin typeface="Bell MT"/>
              <a:cs typeface="Bel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907285" y="3838194"/>
            <a:ext cx="2085339" cy="706120"/>
          </a:xfrm>
          <a:custGeom>
            <a:avLst/>
            <a:gdLst/>
            <a:ahLst/>
            <a:cxnLst/>
            <a:rect l="l" t="t" r="r" b="b"/>
            <a:pathLst>
              <a:path w="2085339" h="706120">
                <a:moveTo>
                  <a:pt x="0" y="117601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1" y="0"/>
                </a:lnTo>
                <a:lnTo>
                  <a:pt x="1967229" y="0"/>
                </a:lnTo>
                <a:lnTo>
                  <a:pt x="2012983" y="9249"/>
                </a:lnTo>
                <a:lnTo>
                  <a:pt x="2050367" y="34464"/>
                </a:lnTo>
                <a:lnTo>
                  <a:pt x="2075582" y="71848"/>
                </a:lnTo>
                <a:lnTo>
                  <a:pt x="2084831" y="117601"/>
                </a:lnTo>
                <a:lnTo>
                  <a:pt x="2084831" y="588009"/>
                </a:lnTo>
                <a:lnTo>
                  <a:pt x="2075582" y="633763"/>
                </a:lnTo>
                <a:lnTo>
                  <a:pt x="2050367" y="671147"/>
                </a:lnTo>
                <a:lnTo>
                  <a:pt x="2012983" y="696362"/>
                </a:lnTo>
                <a:lnTo>
                  <a:pt x="1967229" y="705611"/>
                </a:lnTo>
                <a:lnTo>
                  <a:pt x="117601" y="705611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09"/>
                </a:lnTo>
                <a:lnTo>
                  <a:pt x="0" y="117601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219325" y="3918584"/>
            <a:ext cx="1461135" cy="521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 algn="ctr">
              <a:lnSpc>
                <a:spcPct val="97800"/>
              </a:lnSpc>
              <a:spcBef>
                <a:spcPts val="130"/>
              </a:spcBef>
            </a:pPr>
            <a:r>
              <a:rPr sz="1100" b="1" dirty="0">
                <a:solidFill>
                  <a:srgbClr val="0D1C2A"/>
                </a:solidFill>
                <a:latin typeface="Bell MT"/>
                <a:cs typeface="Bell MT"/>
              </a:rPr>
              <a:t>Joseph </a:t>
            </a: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Etzel,</a:t>
            </a:r>
            <a:r>
              <a:rPr sz="1100" b="1" spc="-6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Pharm.D.  </a:t>
            </a:r>
            <a:r>
              <a:rPr sz="11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Associate </a:t>
            </a:r>
            <a:r>
              <a:rPr sz="11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Dean </a:t>
            </a:r>
            <a:r>
              <a:rPr sz="1150" b="1" i="1" spc="-30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r>
              <a:rPr sz="105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Student</a:t>
            </a:r>
            <a:r>
              <a:rPr sz="1050" b="1" u="sng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 </a:t>
            </a:r>
            <a:r>
              <a:rPr sz="105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5"/>
              </a:rPr>
              <a:t>Affairs</a:t>
            </a:r>
            <a:endParaRPr sz="1050">
              <a:latin typeface="Bell MT"/>
              <a:cs typeface="Bel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884426" y="5538978"/>
            <a:ext cx="2085339" cy="704215"/>
          </a:xfrm>
          <a:custGeom>
            <a:avLst/>
            <a:gdLst/>
            <a:ahLst/>
            <a:cxnLst/>
            <a:rect l="l" t="t" r="r" b="b"/>
            <a:pathLst>
              <a:path w="2085339" h="704214">
                <a:moveTo>
                  <a:pt x="0" y="117348"/>
                </a:moveTo>
                <a:lnTo>
                  <a:pt x="9227" y="71671"/>
                </a:lnTo>
                <a:lnTo>
                  <a:pt x="34385" y="34370"/>
                </a:lnTo>
                <a:lnTo>
                  <a:pt x="71687" y="9221"/>
                </a:lnTo>
                <a:lnTo>
                  <a:pt x="117348" y="0"/>
                </a:lnTo>
                <a:lnTo>
                  <a:pt x="1967484" y="0"/>
                </a:lnTo>
                <a:lnTo>
                  <a:pt x="2013144" y="9221"/>
                </a:lnTo>
                <a:lnTo>
                  <a:pt x="2050446" y="34370"/>
                </a:lnTo>
                <a:lnTo>
                  <a:pt x="2075604" y="71671"/>
                </a:lnTo>
                <a:lnTo>
                  <a:pt x="2084832" y="117348"/>
                </a:lnTo>
                <a:lnTo>
                  <a:pt x="2084832" y="586740"/>
                </a:lnTo>
                <a:lnTo>
                  <a:pt x="2075604" y="632416"/>
                </a:lnTo>
                <a:lnTo>
                  <a:pt x="2050446" y="669717"/>
                </a:lnTo>
                <a:lnTo>
                  <a:pt x="2013144" y="694866"/>
                </a:lnTo>
                <a:lnTo>
                  <a:pt x="1967484" y="704088"/>
                </a:lnTo>
                <a:lnTo>
                  <a:pt x="117348" y="704088"/>
                </a:lnTo>
                <a:lnTo>
                  <a:pt x="71687" y="694866"/>
                </a:lnTo>
                <a:lnTo>
                  <a:pt x="34385" y="669717"/>
                </a:lnTo>
                <a:lnTo>
                  <a:pt x="9227" y="632416"/>
                </a:lnTo>
                <a:lnTo>
                  <a:pt x="0" y="586740"/>
                </a:lnTo>
                <a:lnTo>
                  <a:pt x="0" y="117348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934082" y="5619089"/>
            <a:ext cx="1985010" cy="521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295"/>
              </a:lnSpc>
              <a:spcBef>
                <a:spcPts val="100"/>
              </a:spcBef>
            </a:pPr>
            <a:r>
              <a:rPr lang="en-US" sz="1100" b="1" dirty="0">
                <a:solidFill>
                  <a:srgbClr val="0D1C2A"/>
                </a:solidFill>
                <a:latin typeface="Bell MT"/>
                <a:cs typeface="Bell MT"/>
              </a:rPr>
              <a:t>Emily Ambizas</a:t>
            </a:r>
            <a:r>
              <a:rPr sz="1100" b="1" dirty="0">
                <a:solidFill>
                  <a:srgbClr val="0D1C2A"/>
                </a:solidFill>
                <a:latin typeface="Bell MT"/>
                <a:cs typeface="Bell MT"/>
              </a:rPr>
              <a:t>,</a:t>
            </a:r>
            <a:r>
              <a:rPr sz="1100" b="1" spc="-6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100" dirty="0">
              <a:latin typeface="Bell MT"/>
              <a:cs typeface="Bell MT"/>
            </a:endParaRPr>
          </a:p>
          <a:p>
            <a:pPr algn="ctr">
              <a:lnSpc>
                <a:spcPts val="1350"/>
              </a:lnSpc>
            </a:pPr>
            <a:r>
              <a:rPr sz="11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Assistant</a:t>
            </a:r>
            <a:r>
              <a:rPr sz="1150" b="1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 </a:t>
            </a:r>
            <a:r>
              <a:rPr sz="11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Dean</a:t>
            </a:r>
            <a:endParaRPr sz="1150" dirty="0">
              <a:latin typeface="Bell MT"/>
              <a:cs typeface="Bell MT"/>
            </a:endParaRPr>
          </a:p>
          <a:p>
            <a:pPr algn="ctr">
              <a:lnSpc>
                <a:spcPts val="1255"/>
              </a:lnSpc>
            </a:pPr>
            <a:r>
              <a:rPr sz="105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Experiential </a:t>
            </a:r>
            <a:r>
              <a:rPr sz="105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Pharmacy</a:t>
            </a:r>
            <a:r>
              <a:rPr sz="1050" b="1" u="sng" spc="-1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 </a:t>
            </a:r>
            <a:r>
              <a:rPr sz="105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6"/>
              </a:rPr>
              <a:t>Education</a:t>
            </a:r>
            <a:endParaRPr sz="1050" dirty="0">
              <a:latin typeface="Bell MT"/>
              <a:cs typeface="Bel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098512" y="5676436"/>
            <a:ext cx="2091055" cy="800609"/>
          </a:xfrm>
          <a:custGeom>
            <a:avLst/>
            <a:gdLst/>
            <a:ahLst/>
            <a:cxnLst/>
            <a:rect l="l" t="t" r="r" b="b"/>
            <a:pathLst>
              <a:path w="2091054" h="706120">
                <a:moveTo>
                  <a:pt x="0" y="117602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1" y="0"/>
                </a:lnTo>
                <a:lnTo>
                  <a:pt x="1973325" y="0"/>
                </a:lnTo>
                <a:lnTo>
                  <a:pt x="2019079" y="9249"/>
                </a:lnTo>
                <a:lnTo>
                  <a:pt x="2056463" y="34464"/>
                </a:lnTo>
                <a:lnTo>
                  <a:pt x="2081678" y="71848"/>
                </a:lnTo>
                <a:lnTo>
                  <a:pt x="2090928" y="117602"/>
                </a:lnTo>
                <a:lnTo>
                  <a:pt x="2090928" y="588010"/>
                </a:lnTo>
                <a:lnTo>
                  <a:pt x="2081678" y="633763"/>
                </a:lnTo>
                <a:lnTo>
                  <a:pt x="2056463" y="671147"/>
                </a:lnTo>
                <a:lnTo>
                  <a:pt x="2019079" y="696362"/>
                </a:lnTo>
                <a:lnTo>
                  <a:pt x="1973325" y="705612"/>
                </a:lnTo>
                <a:lnTo>
                  <a:pt x="117601" y="705612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10"/>
                </a:lnTo>
                <a:lnTo>
                  <a:pt x="0" y="117602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151853" y="5740382"/>
            <a:ext cx="2037714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175"/>
              </a:lnSpc>
              <a:spcBef>
                <a:spcPts val="95"/>
              </a:spcBef>
            </a:pPr>
            <a:r>
              <a:rPr sz="1000" b="1" spc="-5" dirty="0">
                <a:solidFill>
                  <a:srgbClr val="0D1C2A"/>
                </a:solidFill>
                <a:latin typeface="Bell MT"/>
                <a:cs typeface="Bell MT"/>
              </a:rPr>
              <a:t>Manouchkathe Cassagnol,</a:t>
            </a:r>
            <a:r>
              <a:rPr sz="1000" b="1" spc="-6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000" b="1" spc="-5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000" dirty="0">
              <a:latin typeface="Bell MT"/>
              <a:cs typeface="Bell MT"/>
            </a:endParaRPr>
          </a:p>
          <a:p>
            <a:pPr algn="ctr">
              <a:lnSpc>
                <a:spcPts val="1350"/>
              </a:lnSpc>
            </a:pPr>
            <a:r>
              <a:rPr sz="11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Assistant</a:t>
            </a:r>
            <a:r>
              <a:rPr sz="1150" b="1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 </a:t>
            </a:r>
            <a:r>
              <a:rPr sz="11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7"/>
              </a:rPr>
              <a:t>Dean</a:t>
            </a:r>
            <a:endParaRPr lang="en-US" sz="1150" b="1" i="1" u="sng" spc="-30" dirty="0">
              <a:solidFill>
                <a:srgbClr val="FF0000"/>
              </a:solidFill>
              <a:uFill>
                <a:solidFill>
                  <a:srgbClr val="FF0000"/>
                </a:solidFill>
              </a:uFill>
              <a:latin typeface="Bell MT"/>
              <a:cs typeface="Bell MT"/>
            </a:endParaRPr>
          </a:p>
          <a:p>
            <a:pPr algn="ctr">
              <a:lnSpc>
                <a:spcPts val="1350"/>
              </a:lnSpc>
            </a:pPr>
            <a:r>
              <a:rPr lang="en-US" sz="11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</a:rPr>
              <a:t>Community Engagement, Equity and Belonging</a:t>
            </a:r>
            <a:endParaRPr sz="1050" dirty="0">
              <a:latin typeface="Bell MT"/>
              <a:cs typeface="Bel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218844" y="4179569"/>
            <a:ext cx="1850389" cy="473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295"/>
              </a:lnSpc>
              <a:spcBef>
                <a:spcPts val="105"/>
              </a:spcBef>
            </a:pP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Marc </a:t>
            </a:r>
            <a:r>
              <a:rPr sz="1100" b="1" dirty="0">
                <a:solidFill>
                  <a:srgbClr val="0D1C2A"/>
                </a:solidFill>
                <a:latin typeface="Bell MT"/>
                <a:cs typeface="Bell MT"/>
              </a:rPr>
              <a:t>Gillespie,</a:t>
            </a:r>
            <a:r>
              <a:rPr sz="1100" b="1" spc="-2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100" b="1" spc="-5" dirty="0">
                <a:solidFill>
                  <a:srgbClr val="0D1C2A"/>
                </a:solidFill>
                <a:latin typeface="Bell MT"/>
                <a:cs typeface="Bell MT"/>
              </a:rPr>
              <a:t>Ph.D.</a:t>
            </a:r>
            <a:endParaRPr sz="1100" dirty="0">
              <a:latin typeface="Bell MT"/>
              <a:cs typeface="Bell MT"/>
            </a:endParaRPr>
          </a:p>
          <a:p>
            <a:pPr algn="ctr">
              <a:lnSpc>
                <a:spcPts val="1355"/>
              </a:lnSpc>
            </a:pPr>
            <a:r>
              <a:rPr sz="11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8"/>
              </a:rPr>
              <a:t>Associate</a:t>
            </a:r>
            <a:r>
              <a:rPr sz="11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8"/>
              </a:rPr>
              <a:t> Dean</a:t>
            </a:r>
            <a:endParaRPr sz="115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30"/>
              </a:spcBef>
            </a:pPr>
            <a:r>
              <a:rPr sz="7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8"/>
              </a:rPr>
              <a:t>Graduate </a:t>
            </a:r>
            <a:r>
              <a:rPr sz="7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8"/>
              </a:rPr>
              <a:t>Education, </a:t>
            </a:r>
            <a:r>
              <a:rPr sz="7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8"/>
              </a:rPr>
              <a:t>Research </a:t>
            </a:r>
            <a:r>
              <a:rPr sz="7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8"/>
              </a:rPr>
              <a:t>and</a:t>
            </a:r>
            <a:r>
              <a:rPr sz="700" b="1" u="sng" spc="9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8"/>
              </a:rPr>
              <a:t> </a:t>
            </a:r>
            <a:r>
              <a:rPr sz="7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8"/>
              </a:rPr>
              <a:t>Assessment</a:t>
            </a:r>
            <a:endParaRPr sz="700" dirty="0">
              <a:latin typeface="Bell MT"/>
              <a:cs typeface="Bell M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570927" y="2852118"/>
            <a:ext cx="544830" cy="690245"/>
          </a:xfrm>
          <a:custGeom>
            <a:avLst/>
            <a:gdLst/>
            <a:ahLst/>
            <a:cxnLst/>
            <a:rect l="l" t="t" r="r" b="b"/>
            <a:pathLst>
              <a:path w="544829" h="690245">
                <a:moveTo>
                  <a:pt x="0" y="0"/>
                </a:moveTo>
                <a:lnTo>
                  <a:pt x="0" y="689737"/>
                </a:lnTo>
                <a:lnTo>
                  <a:pt x="544449" y="689737"/>
                </a:lnTo>
              </a:path>
            </a:pathLst>
          </a:custGeom>
          <a:ln w="9144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26" name="object 5"/>
          <p:cNvSpPr/>
          <p:nvPr/>
        </p:nvSpPr>
        <p:spPr>
          <a:xfrm>
            <a:off x="5087873" y="3228877"/>
            <a:ext cx="2085339" cy="706120"/>
          </a:xfrm>
          <a:custGeom>
            <a:avLst/>
            <a:gdLst/>
            <a:ahLst/>
            <a:cxnLst/>
            <a:rect l="l" t="t" r="r" b="b"/>
            <a:pathLst>
              <a:path w="2085339" h="706120">
                <a:moveTo>
                  <a:pt x="0" y="117601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1" y="0"/>
                </a:lnTo>
                <a:lnTo>
                  <a:pt x="1967229" y="0"/>
                </a:lnTo>
                <a:lnTo>
                  <a:pt x="2012983" y="9249"/>
                </a:lnTo>
                <a:lnTo>
                  <a:pt x="2050367" y="34464"/>
                </a:lnTo>
                <a:lnTo>
                  <a:pt x="2075582" y="71848"/>
                </a:lnTo>
                <a:lnTo>
                  <a:pt x="2084832" y="117601"/>
                </a:lnTo>
                <a:lnTo>
                  <a:pt x="2084832" y="588009"/>
                </a:lnTo>
                <a:lnTo>
                  <a:pt x="2075582" y="633763"/>
                </a:lnTo>
                <a:lnTo>
                  <a:pt x="2050367" y="671147"/>
                </a:lnTo>
                <a:lnTo>
                  <a:pt x="2012983" y="696362"/>
                </a:lnTo>
                <a:lnTo>
                  <a:pt x="1967229" y="705611"/>
                </a:lnTo>
                <a:lnTo>
                  <a:pt x="117601" y="705611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09"/>
                </a:lnTo>
                <a:lnTo>
                  <a:pt x="0" y="117601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5465918" y="3268153"/>
            <a:ext cx="14303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Bell MT" panose="02020503060305020303" pitchFamily="18" charset="0"/>
              </a:rPr>
              <a:t>Colleen Carmody</a:t>
            </a:r>
          </a:p>
          <a:p>
            <a:r>
              <a:rPr lang="en-US" sz="1200" b="1" i="1" u="sng" dirty="0">
                <a:solidFill>
                  <a:srgbClr val="FF0000"/>
                </a:solidFill>
                <a:latin typeface="Bell MT" panose="02020503060305020303" pitchFamily="18" charset="0"/>
              </a:rPr>
              <a:t>Sr. Associate Dean</a:t>
            </a:r>
          </a:p>
          <a:p>
            <a:r>
              <a:rPr lang="en-US" sz="1200" b="1" i="1" u="sng" dirty="0">
                <a:solidFill>
                  <a:srgbClr val="FF0000"/>
                </a:solidFill>
                <a:latin typeface="Bell MT" panose="02020503060305020303" pitchFamily="18" charset="0"/>
              </a:rPr>
              <a:t>Nursing </a:t>
            </a:r>
          </a:p>
        </p:txBody>
      </p:sp>
      <p:sp>
        <p:nvSpPr>
          <p:cNvPr id="28" name="object 5"/>
          <p:cNvSpPr/>
          <p:nvPr/>
        </p:nvSpPr>
        <p:spPr>
          <a:xfrm>
            <a:off x="5086911" y="4068409"/>
            <a:ext cx="2085339" cy="706120"/>
          </a:xfrm>
          <a:custGeom>
            <a:avLst/>
            <a:gdLst/>
            <a:ahLst/>
            <a:cxnLst/>
            <a:rect l="l" t="t" r="r" b="b"/>
            <a:pathLst>
              <a:path w="2085339" h="706120">
                <a:moveTo>
                  <a:pt x="0" y="117601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1" y="0"/>
                </a:lnTo>
                <a:lnTo>
                  <a:pt x="1967229" y="0"/>
                </a:lnTo>
                <a:lnTo>
                  <a:pt x="2012983" y="9249"/>
                </a:lnTo>
                <a:lnTo>
                  <a:pt x="2050367" y="34464"/>
                </a:lnTo>
                <a:lnTo>
                  <a:pt x="2075582" y="71848"/>
                </a:lnTo>
                <a:lnTo>
                  <a:pt x="2084832" y="117601"/>
                </a:lnTo>
                <a:lnTo>
                  <a:pt x="2084832" y="588009"/>
                </a:lnTo>
                <a:lnTo>
                  <a:pt x="2075582" y="633763"/>
                </a:lnTo>
                <a:lnTo>
                  <a:pt x="2050367" y="671147"/>
                </a:lnTo>
                <a:lnTo>
                  <a:pt x="2012983" y="696362"/>
                </a:lnTo>
                <a:lnTo>
                  <a:pt x="1967229" y="705611"/>
                </a:lnTo>
                <a:lnTo>
                  <a:pt x="117601" y="705611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09"/>
                </a:lnTo>
                <a:lnTo>
                  <a:pt x="0" y="117601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4"/>
          <p:cNvSpPr/>
          <p:nvPr/>
        </p:nvSpPr>
        <p:spPr>
          <a:xfrm>
            <a:off x="4554604" y="3586133"/>
            <a:ext cx="544830" cy="690245"/>
          </a:xfrm>
          <a:custGeom>
            <a:avLst/>
            <a:gdLst/>
            <a:ahLst/>
            <a:cxnLst/>
            <a:rect l="l" t="t" r="r" b="b"/>
            <a:pathLst>
              <a:path w="544829" h="690245">
                <a:moveTo>
                  <a:pt x="0" y="0"/>
                </a:moveTo>
                <a:lnTo>
                  <a:pt x="0" y="689737"/>
                </a:lnTo>
                <a:lnTo>
                  <a:pt x="544449" y="689737"/>
                </a:lnTo>
              </a:path>
            </a:pathLst>
          </a:custGeom>
          <a:ln w="9144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24"/>
          <p:cNvSpPr/>
          <p:nvPr/>
        </p:nvSpPr>
        <p:spPr>
          <a:xfrm>
            <a:off x="4567924" y="4012248"/>
            <a:ext cx="528956" cy="1046517"/>
          </a:xfrm>
          <a:custGeom>
            <a:avLst/>
            <a:gdLst/>
            <a:ahLst/>
            <a:cxnLst/>
            <a:rect l="l" t="t" r="r" b="b"/>
            <a:pathLst>
              <a:path w="544829" h="690245">
                <a:moveTo>
                  <a:pt x="0" y="0"/>
                </a:moveTo>
                <a:lnTo>
                  <a:pt x="0" y="689737"/>
                </a:lnTo>
                <a:lnTo>
                  <a:pt x="544449" y="689737"/>
                </a:lnTo>
              </a:path>
            </a:pathLst>
          </a:custGeom>
          <a:ln w="9144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24"/>
          <p:cNvSpPr/>
          <p:nvPr/>
        </p:nvSpPr>
        <p:spPr>
          <a:xfrm>
            <a:off x="4566030" y="5058766"/>
            <a:ext cx="544830" cy="1032256"/>
          </a:xfrm>
          <a:custGeom>
            <a:avLst/>
            <a:gdLst/>
            <a:ahLst/>
            <a:cxnLst/>
            <a:rect l="l" t="t" r="r" b="b"/>
            <a:pathLst>
              <a:path w="544829" h="690245">
                <a:moveTo>
                  <a:pt x="0" y="0"/>
                </a:moveTo>
                <a:lnTo>
                  <a:pt x="0" y="689737"/>
                </a:lnTo>
                <a:lnTo>
                  <a:pt x="544449" y="689737"/>
                </a:lnTo>
              </a:path>
            </a:pathLst>
          </a:custGeom>
          <a:ln w="9144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34" name="Elbow Connector 33"/>
          <p:cNvCxnSpPr/>
          <p:nvPr/>
        </p:nvCxnSpPr>
        <p:spPr>
          <a:xfrm rot="5400000">
            <a:off x="3860418" y="2875406"/>
            <a:ext cx="837819" cy="573406"/>
          </a:xfrm>
          <a:prstGeom prst="bentConnector3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/>
          <p:nvPr/>
        </p:nvCxnSpPr>
        <p:spPr>
          <a:xfrm rot="5400000">
            <a:off x="3846437" y="3799554"/>
            <a:ext cx="837819" cy="573406"/>
          </a:xfrm>
          <a:prstGeom prst="bentConnector3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5400000">
            <a:off x="3855748" y="4677460"/>
            <a:ext cx="837819" cy="573406"/>
          </a:xfrm>
          <a:prstGeom prst="bentConnector3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5400000">
            <a:off x="3918118" y="5545801"/>
            <a:ext cx="719202" cy="566403"/>
          </a:xfrm>
          <a:prstGeom prst="bentConnector3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cxnSpLocks/>
            <a:stCxn id="4" idx="2"/>
          </p:cNvCxnSpPr>
          <p:nvPr/>
        </p:nvCxnSpPr>
        <p:spPr>
          <a:xfrm flipH="1">
            <a:off x="4560697" y="2314188"/>
            <a:ext cx="224" cy="3580995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222956A-E8B2-42A5-9BF2-07D176899829}"/>
              </a:ext>
            </a:extLst>
          </p:cNvPr>
          <p:cNvCxnSpPr>
            <a:cxnSpLocks/>
          </p:cNvCxnSpPr>
          <p:nvPr/>
        </p:nvCxnSpPr>
        <p:spPr>
          <a:xfrm>
            <a:off x="4534195" y="2852118"/>
            <a:ext cx="57666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object 5">
            <a:extLst>
              <a:ext uri="{FF2B5EF4-FFF2-40B4-BE49-F238E27FC236}">
                <a16:creationId xmlns:a16="http://schemas.microsoft.com/office/drawing/2014/main" id="{32953EAE-AF05-4279-AF04-AF137E85B28D}"/>
              </a:ext>
            </a:extLst>
          </p:cNvPr>
          <p:cNvSpPr/>
          <p:nvPr/>
        </p:nvSpPr>
        <p:spPr>
          <a:xfrm>
            <a:off x="5119375" y="2454129"/>
            <a:ext cx="2085339" cy="706120"/>
          </a:xfrm>
          <a:custGeom>
            <a:avLst/>
            <a:gdLst/>
            <a:ahLst/>
            <a:cxnLst/>
            <a:rect l="l" t="t" r="r" b="b"/>
            <a:pathLst>
              <a:path w="2085339" h="706120">
                <a:moveTo>
                  <a:pt x="0" y="117601"/>
                </a:moveTo>
                <a:lnTo>
                  <a:pt x="9249" y="71848"/>
                </a:lnTo>
                <a:lnTo>
                  <a:pt x="34464" y="34464"/>
                </a:lnTo>
                <a:lnTo>
                  <a:pt x="71848" y="9249"/>
                </a:lnTo>
                <a:lnTo>
                  <a:pt x="117601" y="0"/>
                </a:lnTo>
                <a:lnTo>
                  <a:pt x="1967229" y="0"/>
                </a:lnTo>
                <a:lnTo>
                  <a:pt x="2012983" y="9249"/>
                </a:lnTo>
                <a:lnTo>
                  <a:pt x="2050367" y="34464"/>
                </a:lnTo>
                <a:lnTo>
                  <a:pt x="2075582" y="71848"/>
                </a:lnTo>
                <a:lnTo>
                  <a:pt x="2084832" y="117601"/>
                </a:lnTo>
                <a:lnTo>
                  <a:pt x="2084832" y="588009"/>
                </a:lnTo>
                <a:lnTo>
                  <a:pt x="2075582" y="633763"/>
                </a:lnTo>
                <a:lnTo>
                  <a:pt x="2050367" y="671147"/>
                </a:lnTo>
                <a:lnTo>
                  <a:pt x="2012983" y="696362"/>
                </a:lnTo>
                <a:lnTo>
                  <a:pt x="1967229" y="705611"/>
                </a:lnTo>
                <a:lnTo>
                  <a:pt x="117601" y="705611"/>
                </a:lnTo>
                <a:lnTo>
                  <a:pt x="71848" y="696362"/>
                </a:lnTo>
                <a:lnTo>
                  <a:pt x="34464" y="671147"/>
                </a:lnTo>
                <a:lnTo>
                  <a:pt x="9249" y="633763"/>
                </a:lnTo>
                <a:lnTo>
                  <a:pt x="0" y="588009"/>
                </a:lnTo>
                <a:lnTo>
                  <a:pt x="0" y="117601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421B931-CF62-49CE-AD4C-E672A5304D38}"/>
              </a:ext>
            </a:extLst>
          </p:cNvPr>
          <p:cNvSpPr txBox="1"/>
          <p:nvPr/>
        </p:nvSpPr>
        <p:spPr>
          <a:xfrm>
            <a:off x="3794595" y="2594407"/>
            <a:ext cx="46699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Bell MT" panose="02020503060305020303" pitchFamily="18" charset="0"/>
              </a:rPr>
              <a:t>John Conry, Pharm.D.</a:t>
            </a:r>
          </a:p>
          <a:p>
            <a:pPr algn="ctr"/>
            <a:r>
              <a:rPr lang="en-US" sz="1200" b="1" u="sng" dirty="0">
                <a:solidFill>
                  <a:srgbClr val="FF0000"/>
                </a:solidFill>
                <a:latin typeface="Bell MT" panose="02020503060305020303" pitchFamily="18" charset="0"/>
              </a:rPr>
              <a:t>Special Advisor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4" name="object 4"/>
            <p:cNvSpPr/>
            <p:nvPr/>
          </p:nvSpPr>
          <p:spPr>
            <a:xfrm>
              <a:off x="9043416" y="684276"/>
              <a:ext cx="100965" cy="5896610"/>
            </a:xfrm>
            <a:custGeom>
              <a:avLst/>
              <a:gdLst/>
              <a:ahLst/>
              <a:cxnLst/>
              <a:rect l="l" t="t" r="r" b="b"/>
              <a:pathLst>
                <a:path w="100965" h="5896609">
                  <a:moveTo>
                    <a:pt x="0" y="5896356"/>
                  </a:moveTo>
                  <a:lnTo>
                    <a:pt x="100583" y="5896356"/>
                  </a:lnTo>
                  <a:lnTo>
                    <a:pt x="100583" y="0"/>
                  </a:lnTo>
                  <a:lnTo>
                    <a:pt x="0" y="0"/>
                  </a:lnTo>
                  <a:lnTo>
                    <a:pt x="0" y="5896356"/>
                  </a:lnTo>
                  <a:close/>
                </a:path>
              </a:pathLst>
            </a:custGeom>
            <a:solidFill>
              <a:srgbClr val="0E1B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684530"/>
            </a:xfrm>
            <a:custGeom>
              <a:avLst/>
              <a:gdLst/>
              <a:ahLst/>
              <a:cxnLst/>
              <a:rect l="l" t="t" r="r" b="b"/>
              <a:pathLst>
                <a:path w="9144000" h="684530">
                  <a:moveTo>
                    <a:pt x="9144000" y="0"/>
                  </a:moveTo>
                  <a:lnTo>
                    <a:pt x="0" y="0"/>
                  </a:lnTo>
                  <a:lnTo>
                    <a:pt x="0" y="684276"/>
                  </a:lnTo>
                  <a:lnTo>
                    <a:pt x="9144000" y="684276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01F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580631"/>
              <a:ext cx="9144000" cy="277495"/>
            </a:xfrm>
            <a:custGeom>
              <a:avLst/>
              <a:gdLst/>
              <a:ahLst/>
              <a:cxnLst/>
              <a:rect l="l" t="t" r="r" b="b"/>
              <a:pathLst>
                <a:path w="9144000" h="277495">
                  <a:moveTo>
                    <a:pt x="9144000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9144000" y="27736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BEBEBE">
                <a:alpha val="5215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6547103"/>
              <a:ext cx="2414778" cy="31089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1439" y="6646773"/>
              <a:ext cx="2243709" cy="21122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73992" y="450605"/>
              <a:ext cx="108803" cy="11123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02581" y="450605"/>
              <a:ext cx="124852" cy="10999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47647" y="448551"/>
              <a:ext cx="529590" cy="113664"/>
            </a:xfrm>
            <a:custGeom>
              <a:avLst/>
              <a:gdLst/>
              <a:ahLst/>
              <a:cxnLst/>
              <a:rect l="l" t="t" r="r" b="b"/>
              <a:pathLst>
                <a:path w="529589" h="113665">
                  <a:moveTo>
                    <a:pt x="43294" y="2362"/>
                  </a:moveTo>
                  <a:lnTo>
                    <a:pt x="0" y="2362"/>
                  </a:lnTo>
                  <a:lnTo>
                    <a:pt x="0" y="6172"/>
                  </a:lnTo>
                  <a:lnTo>
                    <a:pt x="14008" y="6172"/>
                  </a:lnTo>
                  <a:lnTo>
                    <a:pt x="14008" y="17602"/>
                  </a:lnTo>
                  <a:lnTo>
                    <a:pt x="14008" y="106451"/>
                  </a:lnTo>
                  <a:lnTo>
                    <a:pt x="0" y="106451"/>
                  </a:lnTo>
                  <a:lnTo>
                    <a:pt x="0" y="110261"/>
                  </a:lnTo>
                  <a:lnTo>
                    <a:pt x="43294" y="110261"/>
                  </a:lnTo>
                  <a:lnTo>
                    <a:pt x="43294" y="106451"/>
                  </a:lnTo>
                  <a:lnTo>
                    <a:pt x="29286" y="106451"/>
                  </a:lnTo>
                  <a:lnTo>
                    <a:pt x="29286" y="17602"/>
                  </a:lnTo>
                  <a:lnTo>
                    <a:pt x="29286" y="6172"/>
                  </a:lnTo>
                  <a:lnTo>
                    <a:pt x="43294" y="6172"/>
                  </a:lnTo>
                  <a:lnTo>
                    <a:pt x="43294" y="2362"/>
                  </a:lnTo>
                  <a:close/>
                </a:path>
                <a:path w="529589" h="113665">
                  <a:moveTo>
                    <a:pt x="171856" y="2057"/>
                  </a:moveTo>
                  <a:lnTo>
                    <a:pt x="167360" y="2476"/>
                  </a:lnTo>
                  <a:lnTo>
                    <a:pt x="145097" y="2476"/>
                  </a:lnTo>
                  <a:lnTo>
                    <a:pt x="139280" y="2057"/>
                  </a:lnTo>
                  <a:lnTo>
                    <a:pt x="139280" y="6184"/>
                  </a:lnTo>
                  <a:lnTo>
                    <a:pt x="144665" y="6591"/>
                  </a:lnTo>
                  <a:lnTo>
                    <a:pt x="150876" y="6184"/>
                  </a:lnTo>
                  <a:lnTo>
                    <a:pt x="150876" y="18542"/>
                  </a:lnTo>
                  <a:lnTo>
                    <a:pt x="147574" y="26365"/>
                  </a:lnTo>
                  <a:lnTo>
                    <a:pt x="146316" y="31318"/>
                  </a:lnTo>
                  <a:lnTo>
                    <a:pt x="143637" y="38735"/>
                  </a:lnTo>
                  <a:lnTo>
                    <a:pt x="137668" y="53733"/>
                  </a:lnTo>
                  <a:lnTo>
                    <a:pt x="134772" y="61391"/>
                  </a:lnTo>
                  <a:lnTo>
                    <a:pt x="122796" y="92290"/>
                  </a:lnTo>
                  <a:lnTo>
                    <a:pt x="102196" y="39141"/>
                  </a:lnTo>
                  <a:lnTo>
                    <a:pt x="96634" y="25031"/>
                  </a:lnTo>
                  <a:lnTo>
                    <a:pt x="93611" y="16433"/>
                  </a:lnTo>
                  <a:lnTo>
                    <a:pt x="92303" y="10299"/>
                  </a:lnTo>
                  <a:lnTo>
                    <a:pt x="92303" y="8242"/>
                  </a:lnTo>
                  <a:lnTo>
                    <a:pt x="93954" y="7010"/>
                  </a:lnTo>
                  <a:lnTo>
                    <a:pt x="96418" y="6591"/>
                  </a:lnTo>
                  <a:lnTo>
                    <a:pt x="100545" y="6591"/>
                  </a:lnTo>
                  <a:lnTo>
                    <a:pt x="103022" y="6184"/>
                  </a:lnTo>
                  <a:lnTo>
                    <a:pt x="103022" y="2057"/>
                  </a:lnTo>
                  <a:lnTo>
                    <a:pt x="96418" y="2057"/>
                  </a:lnTo>
                  <a:lnTo>
                    <a:pt x="89827" y="2476"/>
                  </a:lnTo>
                  <a:lnTo>
                    <a:pt x="68402" y="2476"/>
                  </a:lnTo>
                  <a:lnTo>
                    <a:pt x="61429" y="2057"/>
                  </a:lnTo>
                  <a:lnTo>
                    <a:pt x="61429" y="6184"/>
                  </a:lnTo>
                  <a:lnTo>
                    <a:pt x="71704" y="6184"/>
                  </a:lnTo>
                  <a:lnTo>
                    <a:pt x="74168" y="9067"/>
                  </a:lnTo>
                  <a:lnTo>
                    <a:pt x="77470" y="18542"/>
                  </a:lnTo>
                  <a:lnTo>
                    <a:pt x="80391" y="26187"/>
                  </a:lnTo>
                  <a:lnTo>
                    <a:pt x="86525" y="41198"/>
                  </a:lnTo>
                  <a:lnTo>
                    <a:pt x="89446" y="48615"/>
                  </a:lnTo>
                  <a:lnTo>
                    <a:pt x="115379" y="113296"/>
                  </a:lnTo>
                  <a:lnTo>
                    <a:pt x="121145" y="113296"/>
                  </a:lnTo>
                  <a:lnTo>
                    <a:pt x="149606" y="41605"/>
                  </a:lnTo>
                  <a:lnTo>
                    <a:pt x="151549" y="37096"/>
                  </a:lnTo>
                  <a:lnTo>
                    <a:pt x="161582" y="12357"/>
                  </a:lnTo>
                  <a:lnTo>
                    <a:pt x="163614" y="8648"/>
                  </a:lnTo>
                  <a:lnTo>
                    <a:pt x="166535" y="6184"/>
                  </a:lnTo>
                  <a:lnTo>
                    <a:pt x="171856" y="6184"/>
                  </a:lnTo>
                  <a:lnTo>
                    <a:pt x="171856" y="2057"/>
                  </a:lnTo>
                  <a:close/>
                </a:path>
                <a:path w="529589" h="113665">
                  <a:moveTo>
                    <a:pt x="276961" y="86931"/>
                  </a:moveTo>
                  <a:lnTo>
                    <a:pt x="273227" y="86512"/>
                  </a:lnTo>
                  <a:lnTo>
                    <a:pt x="268338" y="96380"/>
                  </a:lnTo>
                  <a:lnTo>
                    <a:pt x="262432" y="102069"/>
                  </a:lnTo>
                  <a:lnTo>
                    <a:pt x="254812" y="104825"/>
                  </a:lnTo>
                  <a:lnTo>
                    <a:pt x="244830" y="105879"/>
                  </a:lnTo>
                  <a:lnTo>
                    <a:pt x="235318" y="105879"/>
                  </a:lnTo>
                  <a:lnTo>
                    <a:pt x="226390" y="104902"/>
                  </a:lnTo>
                  <a:lnTo>
                    <a:pt x="221589" y="101447"/>
                  </a:lnTo>
                  <a:lnTo>
                    <a:pt x="219646" y="94754"/>
                  </a:lnTo>
                  <a:lnTo>
                    <a:pt x="219278" y="84048"/>
                  </a:lnTo>
                  <a:lnTo>
                    <a:pt x="219278" y="57683"/>
                  </a:lnTo>
                  <a:lnTo>
                    <a:pt x="253060" y="57683"/>
                  </a:lnTo>
                  <a:lnTo>
                    <a:pt x="253060" y="72923"/>
                  </a:lnTo>
                  <a:lnTo>
                    <a:pt x="255917" y="72923"/>
                  </a:lnTo>
                  <a:lnTo>
                    <a:pt x="256362" y="67564"/>
                  </a:lnTo>
                  <a:lnTo>
                    <a:pt x="255536" y="60566"/>
                  </a:lnTo>
                  <a:lnTo>
                    <a:pt x="255536" y="49847"/>
                  </a:lnTo>
                  <a:lnTo>
                    <a:pt x="255917" y="41605"/>
                  </a:lnTo>
                  <a:lnTo>
                    <a:pt x="255917" y="37909"/>
                  </a:lnTo>
                  <a:lnTo>
                    <a:pt x="253060" y="37909"/>
                  </a:lnTo>
                  <a:lnTo>
                    <a:pt x="252628" y="41605"/>
                  </a:lnTo>
                  <a:lnTo>
                    <a:pt x="252628" y="51498"/>
                  </a:lnTo>
                  <a:lnTo>
                    <a:pt x="219278" y="51498"/>
                  </a:lnTo>
                  <a:lnTo>
                    <a:pt x="219278" y="7416"/>
                  </a:lnTo>
                  <a:lnTo>
                    <a:pt x="237401" y="7416"/>
                  </a:lnTo>
                  <a:lnTo>
                    <a:pt x="247586" y="8293"/>
                  </a:lnTo>
                  <a:lnTo>
                    <a:pt x="254901" y="11328"/>
                  </a:lnTo>
                  <a:lnTo>
                    <a:pt x="259753" y="17145"/>
                  </a:lnTo>
                  <a:lnTo>
                    <a:pt x="262521" y="26365"/>
                  </a:lnTo>
                  <a:lnTo>
                    <a:pt x="265430" y="25539"/>
                  </a:lnTo>
                  <a:lnTo>
                    <a:pt x="265430" y="2057"/>
                  </a:lnTo>
                  <a:lnTo>
                    <a:pt x="254304" y="2298"/>
                  </a:lnTo>
                  <a:lnTo>
                    <a:pt x="243179" y="2425"/>
                  </a:lnTo>
                  <a:lnTo>
                    <a:pt x="220929" y="2476"/>
                  </a:lnTo>
                  <a:lnTo>
                    <a:pt x="197142" y="2298"/>
                  </a:lnTo>
                  <a:lnTo>
                    <a:pt x="189166" y="2057"/>
                  </a:lnTo>
                  <a:lnTo>
                    <a:pt x="189166" y="6184"/>
                  </a:lnTo>
                  <a:lnTo>
                    <a:pt x="201523" y="6591"/>
                  </a:lnTo>
                  <a:lnTo>
                    <a:pt x="204000" y="7416"/>
                  </a:lnTo>
                  <a:lnTo>
                    <a:pt x="204000" y="104228"/>
                  </a:lnTo>
                  <a:lnTo>
                    <a:pt x="202793" y="106705"/>
                  </a:lnTo>
                  <a:lnTo>
                    <a:pt x="189166" y="106705"/>
                  </a:lnTo>
                  <a:lnTo>
                    <a:pt x="189166" y="110820"/>
                  </a:lnTo>
                  <a:lnTo>
                    <a:pt x="197815" y="110591"/>
                  </a:lnTo>
                  <a:lnTo>
                    <a:pt x="206476" y="110464"/>
                  </a:lnTo>
                  <a:lnTo>
                    <a:pt x="223786" y="110413"/>
                  </a:lnTo>
                  <a:lnTo>
                    <a:pt x="270370" y="110820"/>
                  </a:lnTo>
                  <a:lnTo>
                    <a:pt x="272021" y="102590"/>
                  </a:lnTo>
                  <a:lnTo>
                    <a:pt x="276961" y="86931"/>
                  </a:lnTo>
                  <a:close/>
                </a:path>
                <a:path w="529589" h="113665">
                  <a:moveTo>
                    <a:pt x="394436" y="106705"/>
                  </a:moveTo>
                  <a:lnTo>
                    <a:pt x="386194" y="106705"/>
                  </a:lnTo>
                  <a:lnTo>
                    <a:pt x="381635" y="102590"/>
                  </a:lnTo>
                  <a:lnTo>
                    <a:pt x="376682" y="96812"/>
                  </a:lnTo>
                  <a:lnTo>
                    <a:pt x="371487" y="90271"/>
                  </a:lnTo>
                  <a:lnTo>
                    <a:pt x="365404" y="81572"/>
                  </a:lnTo>
                  <a:lnTo>
                    <a:pt x="357860" y="70396"/>
                  </a:lnTo>
                  <a:lnTo>
                    <a:pt x="350266" y="59321"/>
                  </a:lnTo>
                  <a:lnTo>
                    <a:pt x="348284" y="56438"/>
                  </a:lnTo>
                  <a:lnTo>
                    <a:pt x="352882" y="54381"/>
                  </a:lnTo>
                  <a:lnTo>
                    <a:pt x="356971" y="52552"/>
                  </a:lnTo>
                  <a:lnTo>
                    <a:pt x="364045" y="46609"/>
                  </a:lnTo>
                  <a:lnTo>
                    <a:pt x="368795" y="38887"/>
                  </a:lnTo>
                  <a:lnTo>
                    <a:pt x="370535" y="29667"/>
                  </a:lnTo>
                  <a:lnTo>
                    <a:pt x="369049" y="20828"/>
                  </a:lnTo>
                  <a:lnTo>
                    <a:pt x="363575" y="11849"/>
                  </a:lnTo>
                  <a:lnTo>
                    <a:pt x="356628" y="7416"/>
                  </a:lnTo>
                  <a:lnTo>
                    <a:pt x="354431" y="6019"/>
                  </a:lnTo>
                  <a:lnTo>
                    <a:pt x="354431" y="30899"/>
                  </a:lnTo>
                  <a:lnTo>
                    <a:pt x="352971" y="39255"/>
                  </a:lnTo>
                  <a:lnTo>
                    <a:pt x="348310" y="46812"/>
                  </a:lnTo>
                  <a:lnTo>
                    <a:pt x="340017" y="52273"/>
                  </a:lnTo>
                  <a:lnTo>
                    <a:pt x="327672" y="54381"/>
                  </a:lnTo>
                  <a:lnTo>
                    <a:pt x="321906" y="54381"/>
                  </a:lnTo>
                  <a:lnTo>
                    <a:pt x="319443" y="53555"/>
                  </a:lnTo>
                  <a:lnTo>
                    <a:pt x="319443" y="8242"/>
                  </a:lnTo>
                  <a:lnTo>
                    <a:pt x="322287" y="7823"/>
                  </a:lnTo>
                  <a:lnTo>
                    <a:pt x="324764" y="7416"/>
                  </a:lnTo>
                  <a:lnTo>
                    <a:pt x="328891" y="7416"/>
                  </a:lnTo>
                  <a:lnTo>
                    <a:pt x="340525" y="9169"/>
                  </a:lnTo>
                  <a:lnTo>
                    <a:pt x="348462" y="14058"/>
                  </a:lnTo>
                  <a:lnTo>
                    <a:pt x="352996" y="21501"/>
                  </a:lnTo>
                  <a:lnTo>
                    <a:pt x="354431" y="30899"/>
                  </a:lnTo>
                  <a:lnTo>
                    <a:pt x="354431" y="6019"/>
                  </a:lnTo>
                  <a:lnTo>
                    <a:pt x="352615" y="4864"/>
                  </a:lnTo>
                  <a:lnTo>
                    <a:pt x="337286" y="2476"/>
                  </a:lnTo>
                  <a:lnTo>
                    <a:pt x="334657" y="2057"/>
                  </a:lnTo>
                  <a:lnTo>
                    <a:pt x="324764" y="2057"/>
                  </a:lnTo>
                  <a:lnTo>
                    <a:pt x="318998" y="2476"/>
                  </a:lnTo>
                  <a:lnTo>
                    <a:pt x="298399" y="2476"/>
                  </a:lnTo>
                  <a:lnTo>
                    <a:pt x="290156" y="2057"/>
                  </a:lnTo>
                  <a:lnTo>
                    <a:pt x="290156" y="6184"/>
                  </a:lnTo>
                  <a:lnTo>
                    <a:pt x="298399" y="6591"/>
                  </a:lnTo>
                  <a:lnTo>
                    <a:pt x="304165" y="6591"/>
                  </a:lnTo>
                  <a:lnTo>
                    <a:pt x="304165" y="105054"/>
                  </a:lnTo>
                  <a:lnTo>
                    <a:pt x="297954" y="107111"/>
                  </a:lnTo>
                  <a:lnTo>
                    <a:pt x="290156" y="106705"/>
                  </a:lnTo>
                  <a:lnTo>
                    <a:pt x="290156" y="110820"/>
                  </a:lnTo>
                  <a:lnTo>
                    <a:pt x="297954" y="110820"/>
                  </a:lnTo>
                  <a:lnTo>
                    <a:pt x="304990" y="110413"/>
                  </a:lnTo>
                  <a:lnTo>
                    <a:pt x="319443" y="110413"/>
                  </a:lnTo>
                  <a:lnTo>
                    <a:pt x="326034" y="110820"/>
                  </a:lnTo>
                  <a:lnTo>
                    <a:pt x="333451" y="110820"/>
                  </a:lnTo>
                  <a:lnTo>
                    <a:pt x="333451" y="110413"/>
                  </a:lnTo>
                  <a:lnTo>
                    <a:pt x="333451" y="107111"/>
                  </a:lnTo>
                  <a:lnTo>
                    <a:pt x="333451" y="106705"/>
                  </a:lnTo>
                  <a:lnTo>
                    <a:pt x="325208" y="106705"/>
                  </a:lnTo>
                  <a:lnTo>
                    <a:pt x="319443" y="106286"/>
                  </a:lnTo>
                  <a:lnTo>
                    <a:pt x="319443" y="59321"/>
                  </a:lnTo>
                  <a:lnTo>
                    <a:pt x="333451" y="59321"/>
                  </a:lnTo>
                  <a:lnTo>
                    <a:pt x="341947" y="72644"/>
                  </a:lnTo>
                  <a:lnTo>
                    <a:pt x="350431" y="85852"/>
                  </a:lnTo>
                  <a:lnTo>
                    <a:pt x="359384" y="98666"/>
                  </a:lnTo>
                  <a:lnTo>
                    <a:pt x="369265" y="110820"/>
                  </a:lnTo>
                  <a:lnTo>
                    <a:pt x="373824" y="110820"/>
                  </a:lnTo>
                  <a:lnTo>
                    <a:pt x="378333" y="110413"/>
                  </a:lnTo>
                  <a:lnTo>
                    <a:pt x="386575" y="110413"/>
                  </a:lnTo>
                  <a:lnTo>
                    <a:pt x="390309" y="110820"/>
                  </a:lnTo>
                  <a:lnTo>
                    <a:pt x="394436" y="110820"/>
                  </a:lnTo>
                  <a:lnTo>
                    <a:pt x="394436" y="110413"/>
                  </a:lnTo>
                  <a:lnTo>
                    <a:pt x="394436" y="106705"/>
                  </a:lnTo>
                  <a:close/>
                </a:path>
                <a:path w="529589" h="113665">
                  <a:moveTo>
                    <a:pt x="468223" y="81572"/>
                  </a:moveTo>
                  <a:lnTo>
                    <a:pt x="460743" y="61620"/>
                  </a:lnTo>
                  <a:lnTo>
                    <a:pt x="444296" y="50520"/>
                  </a:lnTo>
                  <a:lnTo>
                    <a:pt x="427850" y="40728"/>
                  </a:lnTo>
                  <a:lnTo>
                    <a:pt x="420370" y="24714"/>
                  </a:lnTo>
                  <a:lnTo>
                    <a:pt x="421589" y="16941"/>
                  </a:lnTo>
                  <a:lnTo>
                    <a:pt x="425157" y="10655"/>
                  </a:lnTo>
                  <a:lnTo>
                    <a:pt x="430987" y="6464"/>
                  </a:lnTo>
                  <a:lnTo>
                    <a:pt x="438937" y="4940"/>
                  </a:lnTo>
                  <a:lnTo>
                    <a:pt x="446481" y="6083"/>
                  </a:lnTo>
                  <a:lnTo>
                    <a:pt x="452424" y="9423"/>
                  </a:lnTo>
                  <a:lnTo>
                    <a:pt x="456653" y="14846"/>
                  </a:lnTo>
                  <a:lnTo>
                    <a:pt x="459105" y="22250"/>
                  </a:lnTo>
                  <a:lnTo>
                    <a:pt x="462457" y="22250"/>
                  </a:lnTo>
                  <a:lnTo>
                    <a:pt x="459930" y="2057"/>
                  </a:lnTo>
                  <a:lnTo>
                    <a:pt x="453771" y="1231"/>
                  </a:lnTo>
                  <a:lnTo>
                    <a:pt x="447560" y="0"/>
                  </a:lnTo>
                  <a:lnTo>
                    <a:pt x="440969" y="0"/>
                  </a:lnTo>
                  <a:lnTo>
                    <a:pt x="427761" y="1930"/>
                  </a:lnTo>
                  <a:lnTo>
                    <a:pt x="417182" y="7670"/>
                  </a:lnTo>
                  <a:lnTo>
                    <a:pt x="410171" y="17208"/>
                  </a:lnTo>
                  <a:lnTo>
                    <a:pt x="407619" y="30492"/>
                  </a:lnTo>
                  <a:lnTo>
                    <a:pt x="414832" y="50787"/>
                  </a:lnTo>
                  <a:lnTo>
                    <a:pt x="430695" y="61849"/>
                  </a:lnTo>
                  <a:lnTo>
                    <a:pt x="446557" y="71450"/>
                  </a:lnTo>
                  <a:lnTo>
                    <a:pt x="453771" y="87337"/>
                  </a:lnTo>
                  <a:lnTo>
                    <a:pt x="452107" y="95834"/>
                  </a:lnTo>
                  <a:lnTo>
                    <a:pt x="447535" y="102476"/>
                  </a:lnTo>
                  <a:lnTo>
                    <a:pt x="440728" y="106807"/>
                  </a:lnTo>
                  <a:lnTo>
                    <a:pt x="432346" y="108356"/>
                  </a:lnTo>
                  <a:lnTo>
                    <a:pt x="423557" y="106375"/>
                  </a:lnTo>
                  <a:lnTo>
                    <a:pt x="416521" y="101142"/>
                  </a:lnTo>
                  <a:lnTo>
                    <a:pt x="411416" y="93751"/>
                  </a:lnTo>
                  <a:lnTo>
                    <a:pt x="408444" y="85280"/>
                  </a:lnTo>
                  <a:lnTo>
                    <a:pt x="404710" y="85280"/>
                  </a:lnTo>
                  <a:lnTo>
                    <a:pt x="407619" y="107937"/>
                  </a:lnTo>
                  <a:lnTo>
                    <a:pt x="415036" y="111239"/>
                  </a:lnTo>
                  <a:lnTo>
                    <a:pt x="423659" y="113296"/>
                  </a:lnTo>
                  <a:lnTo>
                    <a:pt x="431520" y="113296"/>
                  </a:lnTo>
                  <a:lnTo>
                    <a:pt x="445071" y="111175"/>
                  </a:lnTo>
                  <a:lnTo>
                    <a:pt x="456819" y="105003"/>
                  </a:lnTo>
                  <a:lnTo>
                    <a:pt x="465086" y="95046"/>
                  </a:lnTo>
                  <a:lnTo>
                    <a:pt x="468223" y="81572"/>
                  </a:lnTo>
                  <a:close/>
                </a:path>
                <a:path w="529589" h="113665">
                  <a:moveTo>
                    <a:pt x="529209" y="2362"/>
                  </a:moveTo>
                  <a:lnTo>
                    <a:pt x="485914" y="2362"/>
                  </a:lnTo>
                  <a:lnTo>
                    <a:pt x="485914" y="6172"/>
                  </a:lnTo>
                  <a:lnTo>
                    <a:pt x="499922" y="6172"/>
                  </a:lnTo>
                  <a:lnTo>
                    <a:pt x="499922" y="17602"/>
                  </a:lnTo>
                  <a:lnTo>
                    <a:pt x="499922" y="106451"/>
                  </a:lnTo>
                  <a:lnTo>
                    <a:pt x="485914" y="106451"/>
                  </a:lnTo>
                  <a:lnTo>
                    <a:pt x="485914" y="110261"/>
                  </a:lnTo>
                  <a:lnTo>
                    <a:pt x="529209" y="110261"/>
                  </a:lnTo>
                  <a:lnTo>
                    <a:pt x="529209" y="106451"/>
                  </a:lnTo>
                  <a:lnTo>
                    <a:pt x="515200" y="106451"/>
                  </a:lnTo>
                  <a:lnTo>
                    <a:pt x="515200" y="17602"/>
                  </a:lnTo>
                  <a:lnTo>
                    <a:pt x="515200" y="6172"/>
                  </a:lnTo>
                  <a:lnTo>
                    <a:pt x="529209" y="6172"/>
                  </a:lnTo>
                  <a:lnTo>
                    <a:pt x="529209" y="2362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896203" y="446482"/>
              <a:ext cx="222134" cy="11288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77701" y="186110"/>
              <a:ext cx="260061" cy="18457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376934" y="190232"/>
              <a:ext cx="747395" cy="231140"/>
            </a:xfrm>
            <a:custGeom>
              <a:avLst/>
              <a:gdLst/>
              <a:ahLst/>
              <a:cxnLst/>
              <a:rect l="l" t="t" r="r" b="b"/>
              <a:pathLst>
                <a:path w="747394" h="231140">
                  <a:moveTo>
                    <a:pt x="100545" y="0"/>
                  </a:moveTo>
                  <a:lnTo>
                    <a:pt x="64274" y="419"/>
                  </a:lnTo>
                  <a:lnTo>
                    <a:pt x="29667" y="0"/>
                  </a:lnTo>
                  <a:lnTo>
                    <a:pt x="29667" y="6591"/>
                  </a:lnTo>
                  <a:lnTo>
                    <a:pt x="38760" y="6934"/>
                  </a:lnTo>
                  <a:lnTo>
                    <a:pt x="45923" y="9017"/>
                  </a:lnTo>
                  <a:lnTo>
                    <a:pt x="50622" y="14414"/>
                  </a:lnTo>
                  <a:lnTo>
                    <a:pt x="52298" y="24726"/>
                  </a:lnTo>
                  <a:lnTo>
                    <a:pt x="52298" y="170561"/>
                  </a:lnTo>
                  <a:lnTo>
                    <a:pt x="51993" y="187198"/>
                  </a:lnTo>
                  <a:lnTo>
                    <a:pt x="49834" y="204089"/>
                  </a:lnTo>
                  <a:lnTo>
                    <a:pt x="43954" y="217208"/>
                  </a:lnTo>
                  <a:lnTo>
                    <a:pt x="32524" y="222478"/>
                  </a:lnTo>
                  <a:lnTo>
                    <a:pt x="25107" y="222478"/>
                  </a:lnTo>
                  <a:lnTo>
                    <a:pt x="18948" y="218363"/>
                  </a:lnTo>
                  <a:lnTo>
                    <a:pt x="18948" y="205587"/>
                  </a:lnTo>
                  <a:lnTo>
                    <a:pt x="14833" y="202285"/>
                  </a:lnTo>
                  <a:lnTo>
                    <a:pt x="5765" y="202285"/>
                  </a:lnTo>
                  <a:lnTo>
                    <a:pt x="0" y="205994"/>
                  </a:lnTo>
                  <a:lnTo>
                    <a:pt x="0" y="213410"/>
                  </a:lnTo>
                  <a:lnTo>
                    <a:pt x="2311" y="221335"/>
                  </a:lnTo>
                  <a:lnTo>
                    <a:pt x="8382" y="226695"/>
                  </a:lnTo>
                  <a:lnTo>
                    <a:pt x="16852" y="229743"/>
                  </a:lnTo>
                  <a:lnTo>
                    <a:pt x="26365" y="230708"/>
                  </a:lnTo>
                  <a:lnTo>
                    <a:pt x="38328" y="229044"/>
                  </a:lnTo>
                  <a:lnTo>
                    <a:pt x="70332" y="200736"/>
                  </a:lnTo>
                  <a:lnTo>
                    <a:pt x="77470" y="154901"/>
                  </a:lnTo>
                  <a:lnTo>
                    <a:pt x="77470" y="24726"/>
                  </a:lnTo>
                  <a:lnTo>
                    <a:pt x="79159" y="14414"/>
                  </a:lnTo>
                  <a:lnTo>
                    <a:pt x="83896" y="9017"/>
                  </a:lnTo>
                  <a:lnTo>
                    <a:pt x="91186" y="6934"/>
                  </a:lnTo>
                  <a:lnTo>
                    <a:pt x="100545" y="6591"/>
                  </a:lnTo>
                  <a:lnTo>
                    <a:pt x="100545" y="0"/>
                  </a:lnTo>
                  <a:close/>
                </a:path>
                <a:path w="747394" h="231140">
                  <a:moveTo>
                    <a:pt x="252183" y="102184"/>
                  </a:moveTo>
                  <a:lnTo>
                    <a:pt x="246164" y="73228"/>
                  </a:lnTo>
                  <a:lnTo>
                    <a:pt x="229692" y="51295"/>
                  </a:lnTo>
                  <a:lnTo>
                    <a:pt x="223774" y="47967"/>
                  </a:lnTo>
                  <a:lnTo>
                    <a:pt x="223774" y="106705"/>
                  </a:lnTo>
                  <a:lnTo>
                    <a:pt x="222135" y="129197"/>
                  </a:lnTo>
                  <a:lnTo>
                    <a:pt x="215544" y="149758"/>
                  </a:lnTo>
                  <a:lnTo>
                    <a:pt x="201523" y="164757"/>
                  </a:lnTo>
                  <a:lnTo>
                    <a:pt x="177622" y="170561"/>
                  </a:lnTo>
                  <a:lnTo>
                    <a:pt x="156210" y="164655"/>
                  </a:lnTo>
                  <a:lnTo>
                    <a:pt x="140881" y="148932"/>
                  </a:lnTo>
                  <a:lnTo>
                    <a:pt x="131648" y="126415"/>
                  </a:lnTo>
                  <a:lnTo>
                    <a:pt x="128562" y="100114"/>
                  </a:lnTo>
                  <a:lnTo>
                    <a:pt x="130733" y="79502"/>
                  </a:lnTo>
                  <a:lnTo>
                    <a:pt x="138163" y="60667"/>
                  </a:lnTo>
                  <a:lnTo>
                    <a:pt x="152234" y="46926"/>
                  </a:lnTo>
                  <a:lnTo>
                    <a:pt x="174332" y="41617"/>
                  </a:lnTo>
                  <a:lnTo>
                    <a:pt x="196126" y="47675"/>
                  </a:lnTo>
                  <a:lnTo>
                    <a:pt x="211556" y="63195"/>
                  </a:lnTo>
                  <a:lnTo>
                    <a:pt x="220738" y="84201"/>
                  </a:lnTo>
                  <a:lnTo>
                    <a:pt x="223774" y="106705"/>
                  </a:lnTo>
                  <a:lnTo>
                    <a:pt x="223774" y="47967"/>
                  </a:lnTo>
                  <a:lnTo>
                    <a:pt x="212534" y="41617"/>
                  </a:lnTo>
                  <a:lnTo>
                    <a:pt x="205079" y="37401"/>
                  </a:lnTo>
                  <a:lnTo>
                    <a:pt x="174713" y="32550"/>
                  </a:lnTo>
                  <a:lnTo>
                    <a:pt x="145326" y="38290"/>
                  </a:lnTo>
                  <a:lnTo>
                    <a:pt x="121653" y="54076"/>
                  </a:lnTo>
                  <a:lnTo>
                    <a:pt x="105854" y="77736"/>
                  </a:lnTo>
                  <a:lnTo>
                    <a:pt x="100101" y="107124"/>
                  </a:lnTo>
                  <a:lnTo>
                    <a:pt x="105930" y="136702"/>
                  </a:lnTo>
                  <a:lnTo>
                    <a:pt x="121970" y="159600"/>
                  </a:lnTo>
                  <a:lnTo>
                    <a:pt x="146050" y="174383"/>
                  </a:lnTo>
                  <a:lnTo>
                    <a:pt x="175983" y="179628"/>
                  </a:lnTo>
                  <a:lnTo>
                    <a:pt x="205968" y="174078"/>
                  </a:lnTo>
                  <a:lnTo>
                    <a:pt x="211378" y="170561"/>
                  </a:lnTo>
                  <a:lnTo>
                    <a:pt x="230149" y="158356"/>
                  </a:lnTo>
                  <a:lnTo>
                    <a:pt x="246303" y="133921"/>
                  </a:lnTo>
                  <a:lnTo>
                    <a:pt x="252183" y="102184"/>
                  </a:lnTo>
                  <a:close/>
                </a:path>
                <a:path w="747394" h="231140">
                  <a:moveTo>
                    <a:pt x="422833" y="35991"/>
                  </a:moveTo>
                  <a:lnTo>
                    <a:pt x="394779" y="35991"/>
                  </a:lnTo>
                  <a:lnTo>
                    <a:pt x="394779" y="37261"/>
                  </a:lnTo>
                  <a:lnTo>
                    <a:pt x="389712" y="37261"/>
                  </a:lnTo>
                  <a:lnTo>
                    <a:pt x="389712" y="35991"/>
                  </a:lnTo>
                  <a:lnTo>
                    <a:pt x="359765" y="35991"/>
                  </a:lnTo>
                  <a:lnTo>
                    <a:pt x="359765" y="37261"/>
                  </a:lnTo>
                  <a:lnTo>
                    <a:pt x="359765" y="41071"/>
                  </a:lnTo>
                  <a:lnTo>
                    <a:pt x="371449" y="41071"/>
                  </a:lnTo>
                  <a:lnTo>
                    <a:pt x="371449" y="42341"/>
                  </a:lnTo>
                  <a:lnTo>
                    <a:pt x="379158" y="42341"/>
                  </a:lnTo>
                  <a:lnTo>
                    <a:pt x="379158" y="98196"/>
                  </a:lnTo>
                  <a:lnTo>
                    <a:pt x="305803" y="98196"/>
                  </a:lnTo>
                  <a:lnTo>
                    <a:pt x="305803" y="42341"/>
                  </a:lnTo>
                  <a:lnTo>
                    <a:pt x="313474" y="42341"/>
                  </a:lnTo>
                  <a:lnTo>
                    <a:pt x="313474" y="41071"/>
                  </a:lnTo>
                  <a:lnTo>
                    <a:pt x="325589" y="41071"/>
                  </a:lnTo>
                  <a:lnTo>
                    <a:pt x="325589" y="37261"/>
                  </a:lnTo>
                  <a:lnTo>
                    <a:pt x="325589" y="35991"/>
                  </a:lnTo>
                  <a:lnTo>
                    <a:pt x="295249" y="35991"/>
                  </a:lnTo>
                  <a:lnTo>
                    <a:pt x="295249" y="37261"/>
                  </a:lnTo>
                  <a:lnTo>
                    <a:pt x="290182" y="37261"/>
                  </a:lnTo>
                  <a:lnTo>
                    <a:pt x="290182" y="35991"/>
                  </a:lnTo>
                  <a:lnTo>
                    <a:pt x="262077" y="35991"/>
                  </a:lnTo>
                  <a:lnTo>
                    <a:pt x="262077" y="37261"/>
                  </a:lnTo>
                  <a:lnTo>
                    <a:pt x="262077" y="41071"/>
                  </a:lnTo>
                  <a:lnTo>
                    <a:pt x="272961" y="41071"/>
                  </a:lnTo>
                  <a:lnTo>
                    <a:pt x="272961" y="42341"/>
                  </a:lnTo>
                  <a:lnTo>
                    <a:pt x="279819" y="42341"/>
                  </a:lnTo>
                  <a:lnTo>
                    <a:pt x="279819" y="98196"/>
                  </a:lnTo>
                  <a:lnTo>
                    <a:pt x="279819" y="108356"/>
                  </a:lnTo>
                  <a:lnTo>
                    <a:pt x="279819" y="159131"/>
                  </a:lnTo>
                  <a:lnTo>
                    <a:pt x="279819" y="169278"/>
                  </a:lnTo>
                  <a:lnTo>
                    <a:pt x="276275" y="169278"/>
                  </a:lnTo>
                  <a:lnTo>
                    <a:pt x="276275" y="170548"/>
                  </a:lnTo>
                  <a:lnTo>
                    <a:pt x="262077" y="170548"/>
                  </a:lnTo>
                  <a:lnTo>
                    <a:pt x="262077" y="175628"/>
                  </a:lnTo>
                  <a:lnTo>
                    <a:pt x="262077" y="176898"/>
                  </a:lnTo>
                  <a:lnTo>
                    <a:pt x="278625" y="176898"/>
                  </a:lnTo>
                  <a:lnTo>
                    <a:pt x="278625" y="175628"/>
                  </a:lnTo>
                  <a:lnTo>
                    <a:pt x="307670" y="175628"/>
                  </a:lnTo>
                  <a:lnTo>
                    <a:pt x="307670" y="176898"/>
                  </a:lnTo>
                  <a:lnTo>
                    <a:pt x="325589" y="176898"/>
                  </a:lnTo>
                  <a:lnTo>
                    <a:pt x="325589" y="175628"/>
                  </a:lnTo>
                  <a:lnTo>
                    <a:pt x="325589" y="170548"/>
                  </a:lnTo>
                  <a:lnTo>
                    <a:pt x="307682" y="170548"/>
                  </a:lnTo>
                  <a:lnTo>
                    <a:pt x="307682" y="169278"/>
                  </a:lnTo>
                  <a:lnTo>
                    <a:pt x="305803" y="169278"/>
                  </a:lnTo>
                  <a:lnTo>
                    <a:pt x="305803" y="159131"/>
                  </a:lnTo>
                  <a:lnTo>
                    <a:pt x="305803" y="108356"/>
                  </a:lnTo>
                  <a:lnTo>
                    <a:pt x="379158" y="108356"/>
                  </a:lnTo>
                  <a:lnTo>
                    <a:pt x="379158" y="159131"/>
                  </a:lnTo>
                  <a:lnTo>
                    <a:pt x="379158" y="169278"/>
                  </a:lnTo>
                  <a:lnTo>
                    <a:pt x="377278" y="169278"/>
                  </a:lnTo>
                  <a:lnTo>
                    <a:pt x="377278" y="170548"/>
                  </a:lnTo>
                  <a:lnTo>
                    <a:pt x="359765" y="170548"/>
                  </a:lnTo>
                  <a:lnTo>
                    <a:pt x="359765" y="175628"/>
                  </a:lnTo>
                  <a:lnTo>
                    <a:pt x="359765" y="176898"/>
                  </a:lnTo>
                  <a:lnTo>
                    <a:pt x="377342" y="176898"/>
                  </a:lnTo>
                  <a:lnTo>
                    <a:pt x="377342" y="175628"/>
                  </a:lnTo>
                  <a:lnTo>
                    <a:pt x="406298" y="175628"/>
                  </a:lnTo>
                  <a:lnTo>
                    <a:pt x="406298" y="176898"/>
                  </a:lnTo>
                  <a:lnTo>
                    <a:pt x="422833" y="176898"/>
                  </a:lnTo>
                  <a:lnTo>
                    <a:pt x="422833" y="175628"/>
                  </a:lnTo>
                  <a:lnTo>
                    <a:pt x="422833" y="170548"/>
                  </a:lnTo>
                  <a:lnTo>
                    <a:pt x="408635" y="170548"/>
                  </a:lnTo>
                  <a:lnTo>
                    <a:pt x="408635" y="169278"/>
                  </a:lnTo>
                  <a:lnTo>
                    <a:pt x="405091" y="169278"/>
                  </a:lnTo>
                  <a:lnTo>
                    <a:pt x="405091" y="159131"/>
                  </a:lnTo>
                  <a:lnTo>
                    <a:pt x="405091" y="108356"/>
                  </a:lnTo>
                  <a:lnTo>
                    <a:pt x="405091" y="98196"/>
                  </a:lnTo>
                  <a:lnTo>
                    <a:pt x="405091" y="42341"/>
                  </a:lnTo>
                  <a:lnTo>
                    <a:pt x="411949" y="42341"/>
                  </a:lnTo>
                  <a:lnTo>
                    <a:pt x="411949" y="41071"/>
                  </a:lnTo>
                  <a:lnTo>
                    <a:pt x="422833" y="41071"/>
                  </a:lnTo>
                  <a:lnTo>
                    <a:pt x="422833" y="37261"/>
                  </a:lnTo>
                  <a:lnTo>
                    <a:pt x="422833" y="35991"/>
                  </a:lnTo>
                  <a:close/>
                </a:path>
                <a:path w="747394" h="231140">
                  <a:moveTo>
                    <a:pt x="602119" y="35839"/>
                  </a:moveTo>
                  <a:lnTo>
                    <a:pt x="593877" y="35839"/>
                  </a:lnTo>
                  <a:lnTo>
                    <a:pt x="585635" y="36664"/>
                  </a:lnTo>
                  <a:lnTo>
                    <a:pt x="576948" y="36664"/>
                  </a:lnTo>
                  <a:lnTo>
                    <a:pt x="569925" y="36537"/>
                  </a:lnTo>
                  <a:lnTo>
                    <a:pt x="555993" y="35979"/>
                  </a:lnTo>
                  <a:lnTo>
                    <a:pt x="548932" y="35839"/>
                  </a:lnTo>
                  <a:lnTo>
                    <a:pt x="548932" y="41617"/>
                  </a:lnTo>
                  <a:lnTo>
                    <a:pt x="553491" y="41617"/>
                  </a:lnTo>
                  <a:lnTo>
                    <a:pt x="558634" y="42252"/>
                  </a:lnTo>
                  <a:lnTo>
                    <a:pt x="564311" y="44907"/>
                  </a:lnTo>
                  <a:lnTo>
                    <a:pt x="568909" y="50647"/>
                  </a:lnTo>
                  <a:lnTo>
                    <a:pt x="570801" y="60566"/>
                  </a:lnTo>
                  <a:lnTo>
                    <a:pt x="570801" y="136372"/>
                  </a:lnTo>
                  <a:lnTo>
                    <a:pt x="570357" y="136779"/>
                  </a:lnTo>
                  <a:lnTo>
                    <a:pt x="480529" y="35839"/>
                  </a:lnTo>
                  <a:lnTo>
                    <a:pt x="474764" y="35839"/>
                  </a:lnTo>
                  <a:lnTo>
                    <a:pt x="468604" y="36664"/>
                  </a:lnTo>
                  <a:lnTo>
                    <a:pt x="454977" y="36664"/>
                  </a:lnTo>
                  <a:lnTo>
                    <a:pt x="447179" y="35839"/>
                  </a:lnTo>
                  <a:lnTo>
                    <a:pt x="439318" y="35839"/>
                  </a:lnTo>
                  <a:lnTo>
                    <a:pt x="439318" y="41617"/>
                  </a:lnTo>
                  <a:lnTo>
                    <a:pt x="442239" y="41617"/>
                  </a:lnTo>
                  <a:lnTo>
                    <a:pt x="448894" y="42887"/>
                  </a:lnTo>
                  <a:lnTo>
                    <a:pt x="454698" y="46507"/>
                  </a:lnTo>
                  <a:lnTo>
                    <a:pt x="458800" y="52222"/>
                  </a:lnTo>
                  <a:lnTo>
                    <a:pt x="460362" y="59740"/>
                  </a:lnTo>
                  <a:lnTo>
                    <a:pt x="460362" y="145021"/>
                  </a:lnTo>
                  <a:lnTo>
                    <a:pt x="459498" y="155790"/>
                  </a:lnTo>
                  <a:lnTo>
                    <a:pt x="456552" y="163817"/>
                  </a:lnTo>
                  <a:lnTo>
                    <a:pt x="450977" y="168833"/>
                  </a:lnTo>
                  <a:lnTo>
                    <a:pt x="442239" y="170561"/>
                  </a:lnTo>
                  <a:lnTo>
                    <a:pt x="439318" y="170561"/>
                  </a:lnTo>
                  <a:lnTo>
                    <a:pt x="439318" y="176745"/>
                  </a:lnTo>
                  <a:lnTo>
                    <a:pt x="446189" y="176618"/>
                  </a:lnTo>
                  <a:lnTo>
                    <a:pt x="460095" y="176047"/>
                  </a:lnTo>
                  <a:lnTo>
                    <a:pt x="466953" y="175920"/>
                  </a:lnTo>
                  <a:lnTo>
                    <a:pt x="473430" y="176047"/>
                  </a:lnTo>
                  <a:lnTo>
                    <a:pt x="486410" y="176618"/>
                  </a:lnTo>
                  <a:lnTo>
                    <a:pt x="492887" y="176745"/>
                  </a:lnTo>
                  <a:lnTo>
                    <a:pt x="492887" y="170561"/>
                  </a:lnTo>
                  <a:lnTo>
                    <a:pt x="489597" y="170561"/>
                  </a:lnTo>
                  <a:lnTo>
                    <a:pt x="480021" y="169329"/>
                  </a:lnTo>
                  <a:lnTo>
                    <a:pt x="474243" y="165315"/>
                  </a:lnTo>
                  <a:lnTo>
                    <a:pt x="471398" y="158051"/>
                  </a:lnTo>
                  <a:lnTo>
                    <a:pt x="470636" y="147078"/>
                  </a:lnTo>
                  <a:lnTo>
                    <a:pt x="470636" y="63868"/>
                  </a:lnTo>
                  <a:lnTo>
                    <a:pt x="574484" y="179628"/>
                  </a:lnTo>
                  <a:lnTo>
                    <a:pt x="582333" y="179628"/>
                  </a:lnTo>
                  <a:lnTo>
                    <a:pt x="581075" y="173456"/>
                  </a:lnTo>
                  <a:lnTo>
                    <a:pt x="581075" y="67564"/>
                  </a:lnTo>
                  <a:lnTo>
                    <a:pt x="582688" y="53263"/>
                  </a:lnTo>
                  <a:lnTo>
                    <a:pt x="586854" y="45478"/>
                  </a:lnTo>
                  <a:lnTo>
                    <a:pt x="592569" y="42252"/>
                  </a:lnTo>
                  <a:lnTo>
                    <a:pt x="598817" y="41617"/>
                  </a:lnTo>
                  <a:lnTo>
                    <a:pt x="602119" y="41617"/>
                  </a:lnTo>
                  <a:lnTo>
                    <a:pt x="602119" y="35839"/>
                  </a:lnTo>
                  <a:close/>
                </a:path>
                <a:path w="747394" h="231140">
                  <a:moveTo>
                    <a:pt x="650748" y="56857"/>
                  </a:moveTo>
                  <a:lnTo>
                    <a:pt x="649605" y="48882"/>
                  </a:lnTo>
                  <a:lnTo>
                    <a:pt x="646226" y="42176"/>
                  </a:lnTo>
                  <a:lnTo>
                    <a:pt x="640676" y="37566"/>
                  </a:lnTo>
                  <a:lnTo>
                    <a:pt x="633044" y="35839"/>
                  </a:lnTo>
                  <a:lnTo>
                    <a:pt x="624814" y="35839"/>
                  </a:lnTo>
                  <a:lnTo>
                    <a:pt x="618210" y="40792"/>
                  </a:lnTo>
                  <a:lnTo>
                    <a:pt x="618210" y="56857"/>
                  </a:lnTo>
                  <a:lnTo>
                    <a:pt x="622338" y="58915"/>
                  </a:lnTo>
                  <a:lnTo>
                    <a:pt x="626846" y="60566"/>
                  </a:lnTo>
                  <a:lnTo>
                    <a:pt x="630961" y="62204"/>
                  </a:lnTo>
                  <a:lnTo>
                    <a:pt x="635520" y="63449"/>
                  </a:lnTo>
                  <a:lnTo>
                    <a:pt x="635520" y="69215"/>
                  </a:lnTo>
                  <a:lnTo>
                    <a:pt x="633514" y="75857"/>
                  </a:lnTo>
                  <a:lnTo>
                    <a:pt x="628396" y="80962"/>
                  </a:lnTo>
                  <a:lnTo>
                    <a:pt x="621588" y="84505"/>
                  </a:lnTo>
                  <a:lnTo>
                    <a:pt x="614476" y="86525"/>
                  </a:lnTo>
                  <a:lnTo>
                    <a:pt x="617385" y="92697"/>
                  </a:lnTo>
                  <a:lnTo>
                    <a:pt x="629716" y="87845"/>
                  </a:lnTo>
                  <a:lnTo>
                    <a:pt x="640397" y="80187"/>
                  </a:lnTo>
                  <a:lnTo>
                    <a:pt x="647903" y="69811"/>
                  </a:lnTo>
                  <a:lnTo>
                    <a:pt x="650748" y="56857"/>
                  </a:lnTo>
                  <a:close/>
                </a:path>
                <a:path w="747394" h="231140">
                  <a:moveTo>
                    <a:pt x="747166" y="137198"/>
                  </a:moveTo>
                  <a:lnTo>
                    <a:pt x="737704" y="110172"/>
                  </a:lnTo>
                  <a:lnTo>
                    <a:pt x="716889" y="95631"/>
                  </a:lnTo>
                  <a:lnTo>
                    <a:pt x="696074" y="83947"/>
                  </a:lnTo>
                  <a:lnTo>
                    <a:pt x="686625" y="65506"/>
                  </a:lnTo>
                  <a:lnTo>
                    <a:pt x="688276" y="54737"/>
                  </a:lnTo>
                  <a:lnTo>
                    <a:pt x="693115" y="46710"/>
                  </a:lnTo>
                  <a:lnTo>
                    <a:pt x="700874" y="41694"/>
                  </a:lnTo>
                  <a:lnTo>
                    <a:pt x="711339" y="39966"/>
                  </a:lnTo>
                  <a:lnTo>
                    <a:pt x="720813" y="42100"/>
                  </a:lnTo>
                  <a:lnTo>
                    <a:pt x="728078" y="47790"/>
                  </a:lnTo>
                  <a:lnTo>
                    <a:pt x="732942" y="55956"/>
                  </a:lnTo>
                  <a:lnTo>
                    <a:pt x="735241" y="65506"/>
                  </a:lnTo>
                  <a:lnTo>
                    <a:pt x="741006" y="64681"/>
                  </a:lnTo>
                  <a:lnTo>
                    <a:pt x="740156" y="57340"/>
                  </a:lnTo>
                  <a:lnTo>
                    <a:pt x="739495" y="50114"/>
                  </a:lnTo>
                  <a:lnTo>
                    <a:pt x="739076" y="42964"/>
                  </a:lnTo>
                  <a:lnTo>
                    <a:pt x="738924" y="35839"/>
                  </a:lnTo>
                  <a:lnTo>
                    <a:pt x="724217" y="33896"/>
                  </a:lnTo>
                  <a:lnTo>
                    <a:pt x="715987" y="32956"/>
                  </a:lnTo>
                  <a:lnTo>
                    <a:pt x="710082" y="32550"/>
                  </a:lnTo>
                  <a:lnTo>
                    <a:pt x="691946" y="35407"/>
                  </a:lnTo>
                  <a:lnTo>
                    <a:pt x="677748" y="43675"/>
                  </a:lnTo>
                  <a:lnTo>
                    <a:pt x="668502" y="56883"/>
                  </a:lnTo>
                  <a:lnTo>
                    <a:pt x="665187" y="74574"/>
                  </a:lnTo>
                  <a:lnTo>
                    <a:pt x="674458" y="101498"/>
                  </a:lnTo>
                  <a:lnTo>
                    <a:pt x="694855" y="116027"/>
                  </a:lnTo>
                  <a:lnTo>
                    <a:pt x="715264" y="128168"/>
                  </a:lnTo>
                  <a:lnTo>
                    <a:pt x="724535" y="147904"/>
                  </a:lnTo>
                  <a:lnTo>
                    <a:pt x="722579" y="157353"/>
                  </a:lnTo>
                  <a:lnTo>
                    <a:pt x="717257" y="164490"/>
                  </a:lnTo>
                  <a:lnTo>
                    <a:pt x="709396" y="168986"/>
                  </a:lnTo>
                  <a:lnTo>
                    <a:pt x="699808" y="170561"/>
                  </a:lnTo>
                  <a:lnTo>
                    <a:pt x="687260" y="167970"/>
                  </a:lnTo>
                  <a:lnTo>
                    <a:pt x="677964" y="160985"/>
                  </a:lnTo>
                  <a:lnTo>
                    <a:pt x="671753" y="150749"/>
                  </a:lnTo>
                  <a:lnTo>
                    <a:pt x="668489" y="138430"/>
                  </a:lnTo>
                  <a:lnTo>
                    <a:pt x="662724" y="139661"/>
                  </a:lnTo>
                  <a:lnTo>
                    <a:pt x="681850" y="176949"/>
                  </a:lnTo>
                  <a:lnTo>
                    <a:pt x="698538" y="179628"/>
                  </a:lnTo>
                  <a:lnTo>
                    <a:pt x="716915" y="176936"/>
                  </a:lnTo>
                  <a:lnTo>
                    <a:pt x="732434" y="168922"/>
                  </a:lnTo>
                  <a:lnTo>
                    <a:pt x="743165" y="155638"/>
                  </a:lnTo>
                  <a:lnTo>
                    <a:pt x="747166" y="137198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96468" y="114015"/>
              <a:ext cx="301686" cy="465129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86433" y="1628394"/>
              <a:ext cx="3048000" cy="1480185"/>
            </a:xfrm>
            <a:custGeom>
              <a:avLst/>
              <a:gdLst/>
              <a:ahLst/>
              <a:cxnLst/>
              <a:rect l="l" t="t" r="r" b="b"/>
              <a:pathLst>
                <a:path w="3048000" h="1480185">
                  <a:moveTo>
                    <a:pt x="0" y="106679"/>
                  </a:moveTo>
                  <a:lnTo>
                    <a:pt x="8383" y="65150"/>
                  </a:lnTo>
                  <a:lnTo>
                    <a:pt x="31246" y="31241"/>
                  </a:lnTo>
                  <a:lnTo>
                    <a:pt x="65156" y="8381"/>
                  </a:lnTo>
                  <a:lnTo>
                    <a:pt x="106679" y="0"/>
                  </a:lnTo>
                  <a:lnTo>
                    <a:pt x="2941319" y="0"/>
                  </a:lnTo>
                  <a:lnTo>
                    <a:pt x="2982849" y="8382"/>
                  </a:lnTo>
                  <a:lnTo>
                    <a:pt x="3016758" y="31242"/>
                  </a:lnTo>
                  <a:lnTo>
                    <a:pt x="3039618" y="65151"/>
                  </a:lnTo>
                  <a:lnTo>
                    <a:pt x="3048000" y="106679"/>
                  </a:lnTo>
                  <a:lnTo>
                    <a:pt x="3048000" y="533400"/>
                  </a:lnTo>
                  <a:lnTo>
                    <a:pt x="3039617" y="574928"/>
                  </a:lnTo>
                  <a:lnTo>
                    <a:pt x="3016757" y="608838"/>
                  </a:lnTo>
                  <a:lnTo>
                    <a:pt x="2982848" y="631698"/>
                  </a:lnTo>
                  <a:lnTo>
                    <a:pt x="2941319" y="640079"/>
                  </a:lnTo>
                  <a:lnTo>
                    <a:pt x="106679" y="640079"/>
                  </a:lnTo>
                  <a:lnTo>
                    <a:pt x="65156" y="631697"/>
                  </a:lnTo>
                  <a:lnTo>
                    <a:pt x="31246" y="608837"/>
                  </a:lnTo>
                  <a:lnTo>
                    <a:pt x="8383" y="574928"/>
                  </a:lnTo>
                  <a:lnTo>
                    <a:pt x="0" y="533400"/>
                  </a:lnTo>
                  <a:lnTo>
                    <a:pt x="0" y="106679"/>
                  </a:lnTo>
                  <a:close/>
                </a:path>
                <a:path w="3048000" h="1480185">
                  <a:moveTo>
                    <a:pt x="429768" y="893063"/>
                  </a:moveTo>
                  <a:lnTo>
                    <a:pt x="438995" y="847403"/>
                  </a:lnTo>
                  <a:lnTo>
                    <a:pt x="464153" y="810101"/>
                  </a:lnTo>
                  <a:lnTo>
                    <a:pt x="501455" y="784943"/>
                  </a:lnTo>
                  <a:lnTo>
                    <a:pt x="547116" y="775715"/>
                  </a:lnTo>
                  <a:lnTo>
                    <a:pt x="2506979" y="775715"/>
                  </a:lnTo>
                  <a:lnTo>
                    <a:pt x="2552640" y="784943"/>
                  </a:lnTo>
                  <a:lnTo>
                    <a:pt x="2589942" y="810101"/>
                  </a:lnTo>
                  <a:lnTo>
                    <a:pt x="2615100" y="847403"/>
                  </a:lnTo>
                  <a:lnTo>
                    <a:pt x="2624328" y="893063"/>
                  </a:lnTo>
                  <a:lnTo>
                    <a:pt x="2624328" y="1362455"/>
                  </a:lnTo>
                  <a:lnTo>
                    <a:pt x="2615100" y="1408116"/>
                  </a:lnTo>
                  <a:lnTo>
                    <a:pt x="2589942" y="1445418"/>
                  </a:lnTo>
                  <a:lnTo>
                    <a:pt x="2552640" y="1470576"/>
                  </a:lnTo>
                  <a:lnTo>
                    <a:pt x="2506979" y="1479803"/>
                  </a:lnTo>
                  <a:lnTo>
                    <a:pt x="547116" y="1479803"/>
                  </a:lnTo>
                  <a:lnTo>
                    <a:pt x="501455" y="1470576"/>
                  </a:lnTo>
                  <a:lnTo>
                    <a:pt x="464153" y="1445418"/>
                  </a:lnTo>
                  <a:lnTo>
                    <a:pt x="438995" y="1408116"/>
                  </a:lnTo>
                  <a:lnTo>
                    <a:pt x="429768" y="1362455"/>
                  </a:lnTo>
                  <a:lnTo>
                    <a:pt x="429768" y="893063"/>
                  </a:lnTo>
                  <a:close/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204980" y="1674063"/>
            <a:ext cx="3011170" cy="577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ts val="211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D1C2A"/>
                </a:solidFill>
                <a:latin typeface="Bell MT"/>
                <a:cs typeface="Bell MT"/>
              </a:rPr>
              <a:t>Russell </a:t>
            </a:r>
            <a:r>
              <a:rPr sz="1800" b="1" spc="-65" dirty="0">
                <a:solidFill>
                  <a:srgbClr val="0D1C2A"/>
                </a:solidFill>
                <a:latin typeface="Bell MT"/>
                <a:cs typeface="Bell MT"/>
              </a:rPr>
              <a:t>J. </a:t>
            </a:r>
            <a:r>
              <a:rPr sz="1800" b="1" spc="-5" dirty="0">
                <a:solidFill>
                  <a:srgbClr val="0D1C2A"/>
                </a:solidFill>
                <a:latin typeface="Bell MT"/>
                <a:cs typeface="Bell MT"/>
              </a:rPr>
              <a:t>DiGate,</a:t>
            </a:r>
            <a:r>
              <a:rPr sz="1800" b="1" spc="6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800" b="1" spc="-35" dirty="0">
                <a:solidFill>
                  <a:srgbClr val="0D1C2A"/>
                </a:solidFill>
                <a:latin typeface="Bell MT"/>
                <a:cs typeface="Bell MT"/>
              </a:rPr>
              <a:t>Ph.D.</a:t>
            </a:r>
            <a:endParaRPr sz="1800">
              <a:latin typeface="Bell MT"/>
              <a:cs typeface="Bell MT"/>
            </a:endParaRPr>
          </a:p>
          <a:p>
            <a:pPr algn="ctr">
              <a:lnSpc>
                <a:spcPts val="2230"/>
              </a:lnSpc>
              <a:tabLst>
                <a:tab pos="1229995" algn="l"/>
                <a:tab pos="2985135" algn="l"/>
              </a:tabLst>
            </a:pPr>
            <a:r>
              <a:rPr sz="1900" b="1" i="1" u="heavy" spc="-30" dirty="0">
                <a:solidFill>
                  <a:srgbClr val="0D1C2A"/>
                </a:solidFill>
                <a:uFill>
                  <a:solidFill>
                    <a:srgbClr val="D01F2E"/>
                  </a:solidFill>
                </a:uFill>
                <a:latin typeface="Bell MT"/>
                <a:cs typeface="Bell MT"/>
              </a:rPr>
              <a:t> 	</a:t>
            </a:r>
            <a:r>
              <a:rPr sz="1900" b="1" i="1" u="heavy" spc="-60" dirty="0">
                <a:solidFill>
                  <a:srgbClr val="0D1C2A"/>
                </a:solidFill>
                <a:uFill>
                  <a:solidFill>
                    <a:srgbClr val="D01F2E"/>
                  </a:solidFill>
                </a:uFill>
                <a:latin typeface="Bell MT"/>
                <a:cs typeface="Bell MT"/>
              </a:rPr>
              <a:t>Dean	</a:t>
            </a:r>
            <a:endParaRPr sz="1900">
              <a:latin typeface="Bell MT"/>
              <a:cs typeface="Bel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72792" y="2464053"/>
            <a:ext cx="1878964" cy="56007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065" marR="5080" algn="ctr">
              <a:lnSpc>
                <a:spcPct val="98100"/>
              </a:lnSpc>
              <a:spcBef>
                <a:spcPts val="125"/>
              </a:spcBef>
            </a:pPr>
            <a:r>
              <a:rPr sz="1200" b="1" spc="-10" dirty="0">
                <a:solidFill>
                  <a:srgbClr val="0D1C2A"/>
                </a:solidFill>
                <a:latin typeface="Bell MT"/>
                <a:cs typeface="Bell MT"/>
              </a:rPr>
              <a:t>Joseph Brocavich, </a:t>
            </a:r>
            <a:r>
              <a:rPr sz="1200" b="1" spc="-20" dirty="0">
                <a:solidFill>
                  <a:srgbClr val="0D1C2A"/>
                </a:solidFill>
                <a:latin typeface="Bell MT"/>
                <a:cs typeface="Bell MT"/>
              </a:rPr>
              <a:t>Pharm.D.  </a:t>
            </a:r>
            <a:r>
              <a:rPr sz="1250" b="1" i="1" u="sng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9"/>
              </a:rPr>
              <a:t>Sr. </a:t>
            </a:r>
            <a:r>
              <a:rPr sz="12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9"/>
              </a:rPr>
              <a:t>Associate </a:t>
            </a:r>
            <a:r>
              <a:rPr sz="12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9"/>
              </a:rPr>
              <a:t>Dean </a:t>
            </a:r>
            <a:r>
              <a:rPr sz="1250" b="1" i="1" spc="-30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9"/>
              </a:rPr>
              <a:t>Pharmacy</a:t>
            </a:r>
            <a:r>
              <a:rPr sz="1100" b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9"/>
              </a:rPr>
              <a:t>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9"/>
              </a:rPr>
              <a:t>Program</a:t>
            </a:r>
            <a:endParaRPr sz="1100">
              <a:latin typeface="Bell MT"/>
              <a:cs typeface="Bell M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776030" y="1646933"/>
            <a:ext cx="2305363" cy="704215"/>
          </a:xfrm>
          <a:custGeom>
            <a:avLst/>
            <a:gdLst/>
            <a:ahLst/>
            <a:cxnLst/>
            <a:rect l="l" t="t" r="r" b="b"/>
            <a:pathLst>
              <a:path w="2194560" h="704214">
                <a:moveTo>
                  <a:pt x="0" y="117347"/>
                </a:moveTo>
                <a:lnTo>
                  <a:pt x="9227" y="71687"/>
                </a:lnTo>
                <a:lnTo>
                  <a:pt x="34385" y="34385"/>
                </a:lnTo>
                <a:lnTo>
                  <a:pt x="71687" y="9227"/>
                </a:lnTo>
                <a:lnTo>
                  <a:pt x="117347" y="0"/>
                </a:lnTo>
                <a:lnTo>
                  <a:pt x="2077212" y="0"/>
                </a:lnTo>
                <a:lnTo>
                  <a:pt x="2122872" y="9227"/>
                </a:lnTo>
                <a:lnTo>
                  <a:pt x="2160174" y="34385"/>
                </a:lnTo>
                <a:lnTo>
                  <a:pt x="2185332" y="71687"/>
                </a:lnTo>
                <a:lnTo>
                  <a:pt x="2194560" y="117347"/>
                </a:lnTo>
                <a:lnTo>
                  <a:pt x="2194560" y="586739"/>
                </a:lnTo>
                <a:lnTo>
                  <a:pt x="2185332" y="632416"/>
                </a:lnTo>
                <a:lnTo>
                  <a:pt x="2160174" y="669717"/>
                </a:lnTo>
                <a:lnTo>
                  <a:pt x="2122872" y="694866"/>
                </a:lnTo>
                <a:lnTo>
                  <a:pt x="2077212" y="704087"/>
                </a:lnTo>
                <a:lnTo>
                  <a:pt x="117347" y="704087"/>
                </a:lnTo>
                <a:lnTo>
                  <a:pt x="71687" y="694866"/>
                </a:lnTo>
                <a:lnTo>
                  <a:pt x="34385" y="669717"/>
                </a:lnTo>
                <a:lnTo>
                  <a:pt x="9227" y="632416"/>
                </a:lnTo>
                <a:lnTo>
                  <a:pt x="0" y="586739"/>
                </a:lnTo>
                <a:lnTo>
                  <a:pt x="0" y="117347"/>
                </a:lnTo>
                <a:close/>
              </a:path>
            </a:pathLst>
          </a:custGeom>
          <a:ln w="25908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896203" y="4113939"/>
            <a:ext cx="1630680" cy="560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15"/>
              </a:lnSpc>
              <a:spcBef>
                <a:spcPts val="10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Cathleen </a:t>
            </a:r>
            <a:r>
              <a:rPr sz="1200" b="1" spc="-30" dirty="0">
                <a:solidFill>
                  <a:srgbClr val="0D1C2A"/>
                </a:solidFill>
                <a:latin typeface="Bell MT"/>
                <a:cs typeface="Bell MT"/>
              </a:rPr>
              <a:t>Murphy,</a:t>
            </a:r>
            <a:r>
              <a:rPr sz="1200" b="1" spc="-3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30" dirty="0">
                <a:solidFill>
                  <a:srgbClr val="0D1C2A"/>
                </a:solidFill>
                <a:latin typeface="Bell MT"/>
                <a:cs typeface="Bell MT"/>
              </a:rPr>
              <a:t>D.C.</a:t>
            </a:r>
            <a:endParaRPr sz="1200" dirty="0">
              <a:latin typeface="Bell MT"/>
              <a:cs typeface="Bell MT"/>
            </a:endParaRPr>
          </a:p>
          <a:p>
            <a:pPr algn="ctr">
              <a:lnSpc>
                <a:spcPts val="1475"/>
              </a:lnSpc>
            </a:pPr>
            <a:r>
              <a:rPr sz="12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0"/>
              </a:rPr>
              <a:t>Associate</a:t>
            </a:r>
            <a:r>
              <a:rPr sz="1250" b="1" i="1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0"/>
              </a:rPr>
              <a:t> </a:t>
            </a:r>
            <a:r>
              <a:rPr sz="12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0"/>
              </a:rPr>
              <a:t>Dean</a:t>
            </a:r>
            <a:endParaRPr sz="1250" dirty="0">
              <a:latin typeface="Bell MT"/>
              <a:cs typeface="Bell MT"/>
            </a:endParaRPr>
          </a:p>
          <a:p>
            <a:pPr algn="ctr">
              <a:lnSpc>
                <a:spcPts val="1320"/>
              </a:lnSpc>
            </a:pP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0"/>
              </a:rPr>
              <a:t>Health Sciences</a:t>
            </a:r>
            <a:r>
              <a:rPr sz="1100" b="1" u="sng" spc="-6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0"/>
              </a:rPr>
              <a:t>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0"/>
              </a:rPr>
              <a:t>Programs</a:t>
            </a:r>
            <a:endParaRPr sz="1100" dirty="0">
              <a:latin typeface="Bell MT"/>
              <a:cs typeface="Bel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590064" y="4765515"/>
            <a:ext cx="2220595" cy="730250"/>
            <a:chOff x="1610804" y="5896292"/>
            <a:chExt cx="2220595" cy="730250"/>
          </a:xfrm>
        </p:grpSpPr>
        <p:sp>
          <p:nvSpPr>
            <p:cNvPr id="26" name="object 26"/>
            <p:cNvSpPr/>
            <p:nvPr/>
          </p:nvSpPr>
          <p:spPr>
            <a:xfrm>
              <a:off x="1623821" y="5909309"/>
              <a:ext cx="2194560" cy="704215"/>
            </a:xfrm>
            <a:custGeom>
              <a:avLst/>
              <a:gdLst/>
              <a:ahLst/>
              <a:cxnLst/>
              <a:rect l="l" t="t" r="r" b="b"/>
              <a:pathLst>
                <a:path w="2194560" h="704215">
                  <a:moveTo>
                    <a:pt x="2077212" y="0"/>
                  </a:moveTo>
                  <a:lnTo>
                    <a:pt x="117347" y="0"/>
                  </a:lnTo>
                  <a:lnTo>
                    <a:pt x="71687" y="9221"/>
                  </a:lnTo>
                  <a:lnTo>
                    <a:pt x="34385" y="34370"/>
                  </a:lnTo>
                  <a:lnTo>
                    <a:pt x="9227" y="71671"/>
                  </a:lnTo>
                  <a:lnTo>
                    <a:pt x="0" y="117347"/>
                  </a:lnTo>
                  <a:lnTo>
                    <a:pt x="0" y="586739"/>
                  </a:lnTo>
                  <a:lnTo>
                    <a:pt x="9227" y="632416"/>
                  </a:lnTo>
                  <a:lnTo>
                    <a:pt x="34385" y="669717"/>
                  </a:lnTo>
                  <a:lnTo>
                    <a:pt x="71687" y="694866"/>
                  </a:lnTo>
                  <a:lnTo>
                    <a:pt x="117347" y="704087"/>
                  </a:lnTo>
                  <a:lnTo>
                    <a:pt x="2077212" y="704087"/>
                  </a:lnTo>
                  <a:lnTo>
                    <a:pt x="2122872" y="694866"/>
                  </a:lnTo>
                  <a:lnTo>
                    <a:pt x="2160174" y="669717"/>
                  </a:lnTo>
                  <a:lnTo>
                    <a:pt x="2185332" y="632416"/>
                  </a:lnTo>
                  <a:lnTo>
                    <a:pt x="2194560" y="586739"/>
                  </a:lnTo>
                  <a:lnTo>
                    <a:pt x="2194560" y="117347"/>
                  </a:lnTo>
                  <a:lnTo>
                    <a:pt x="2185332" y="71671"/>
                  </a:lnTo>
                  <a:lnTo>
                    <a:pt x="2160174" y="34370"/>
                  </a:lnTo>
                  <a:lnTo>
                    <a:pt x="2122872" y="9221"/>
                  </a:lnTo>
                  <a:lnTo>
                    <a:pt x="20772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623821" y="5909309"/>
              <a:ext cx="2194560" cy="704215"/>
            </a:xfrm>
            <a:custGeom>
              <a:avLst/>
              <a:gdLst/>
              <a:ahLst/>
              <a:cxnLst/>
              <a:rect l="l" t="t" r="r" b="b"/>
              <a:pathLst>
                <a:path w="2194560" h="704215">
                  <a:moveTo>
                    <a:pt x="0" y="117347"/>
                  </a:moveTo>
                  <a:lnTo>
                    <a:pt x="9227" y="71671"/>
                  </a:lnTo>
                  <a:lnTo>
                    <a:pt x="34385" y="34370"/>
                  </a:lnTo>
                  <a:lnTo>
                    <a:pt x="71687" y="9221"/>
                  </a:lnTo>
                  <a:lnTo>
                    <a:pt x="117347" y="0"/>
                  </a:lnTo>
                  <a:lnTo>
                    <a:pt x="2077212" y="0"/>
                  </a:lnTo>
                  <a:lnTo>
                    <a:pt x="2122872" y="9221"/>
                  </a:lnTo>
                  <a:lnTo>
                    <a:pt x="2160174" y="34370"/>
                  </a:lnTo>
                  <a:lnTo>
                    <a:pt x="2185332" y="71671"/>
                  </a:lnTo>
                  <a:lnTo>
                    <a:pt x="2194560" y="117347"/>
                  </a:lnTo>
                  <a:lnTo>
                    <a:pt x="2194560" y="586739"/>
                  </a:lnTo>
                  <a:lnTo>
                    <a:pt x="2185332" y="632416"/>
                  </a:lnTo>
                  <a:lnTo>
                    <a:pt x="2160174" y="669717"/>
                  </a:lnTo>
                  <a:lnTo>
                    <a:pt x="2122872" y="694866"/>
                  </a:lnTo>
                  <a:lnTo>
                    <a:pt x="2077212" y="704087"/>
                  </a:lnTo>
                  <a:lnTo>
                    <a:pt x="117347" y="704087"/>
                  </a:lnTo>
                  <a:lnTo>
                    <a:pt x="71687" y="694866"/>
                  </a:lnTo>
                  <a:lnTo>
                    <a:pt x="34385" y="669717"/>
                  </a:lnTo>
                  <a:lnTo>
                    <a:pt x="9227" y="632416"/>
                  </a:lnTo>
                  <a:lnTo>
                    <a:pt x="0" y="586739"/>
                  </a:lnTo>
                  <a:lnTo>
                    <a:pt x="0" y="117347"/>
                  </a:lnTo>
                  <a:close/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651264" y="4771071"/>
            <a:ext cx="2092960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15"/>
              </a:lnSpc>
              <a:spcBef>
                <a:spcPts val="100"/>
              </a:spcBef>
            </a:pPr>
            <a:r>
              <a:rPr lang="en-US" sz="1200" b="1" spc="-5" dirty="0">
                <a:solidFill>
                  <a:srgbClr val="0D1C2A"/>
                </a:solidFill>
                <a:latin typeface="Bell MT"/>
                <a:cs typeface="Bell MT"/>
              </a:rPr>
              <a:t>Emily Ambizas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,</a:t>
            </a:r>
            <a:r>
              <a:rPr sz="1200" b="1" spc="2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200" dirty="0">
              <a:latin typeface="Bell MT"/>
              <a:cs typeface="Bell MT"/>
            </a:endParaRPr>
          </a:p>
          <a:p>
            <a:pPr algn="ctr">
              <a:lnSpc>
                <a:spcPts val="1470"/>
              </a:lnSpc>
            </a:pPr>
            <a:r>
              <a:rPr sz="12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1"/>
              </a:rPr>
              <a:t>Assistant</a:t>
            </a:r>
            <a:r>
              <a:rPr sz="1250" b="1" i="1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1"/>
              </a:rPr>
              <a:t> </a:t>
            </a:r>
            <a:r>
              <a:rPr sz="12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1"/>
              </a:rPr>
              <a:t>Dean</a:t>
            </a:r>
            <a:endParaRPr sz="1250" dirty="0">
              <a:latin typeface="Bell MT"/>
              <a:cs typeface="Bell MT"/>
            </a:endParaRPr>
          </a:p>
          <a:p>
            <a:pPr algn="ctr">
              <a:lnSpc>
                <a:spcPts val="1315"/>
              </a:lnSpc>
            </a:pP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1"/>
              </a:rPr>
              <a:t>Experiential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1"/>
              </a:rPr>
              <a:t>Pharmacy</a:t>
            </a:r>
            <a:r>
              <a:rPr sz="1100" b="1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1"/>
              </a:rPr>
              <a:t>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1"/>
              </a:rPr>
              <a:t>Education</a:t>
            </a:r>
            <a:endParaRPr sz="1100" dirty="0">
              <a:latin typeface="Bell MT"/>
              <a:cs typeface="Bell MT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620701" y="3175754"/>
            <a:ext cx="2220595" cy="730250"/>
            <a:chOff x="1610804" y="4503356"/>
            <a:chExt cx="2220595" cy="730250"/>
          </a:xfrm>
        </p:grpSpPr>
        <p:sp>
          <p:nvSpPr>
            <p:cNvPr id="34" name="object 34"/>
            <p:cNvSpPr/>
            <p:nvPr/>
          </p:nvSpPr>
          <p:spPr>
            <a:xfrm>
              <a:off x="1623821" y="4516374"/>
              <a:ext cx="2194560" cy="704215"/>
            </a:xfrm>
            <a:custGeom>
              <a:avLst/>
              <a:gdLst/>
              <a:ahLst/>
              <a:cxnLst/>
              <a:rect l="l" t="t" r="r" b="b"/>
              <a:pathLst>
                <a:path w="2194560" h="704214">
                  <a:moveTo>
                    <a:pt x="2077212" y="0"/>
                  </a:moveTo>
                  <a:lnTo>
                    <a:pt x="117347" y="0"/>
                  </a:lnTo>
                  <a:lnTo>
                    <a:pt x="71687" y="9227"/>
                  </a:lnTo>
                  <a:lnTo>
                    <a:pt x="34385" y="34385"/>
                  </a:lnTo>
                  <a:lnTo>
                    <a:pt x="9227" y="71687"/>
                  </a:lnTo>
                  <a:lnTo>
                    <a:pt x="0" y="117348"/>
                  </a:lnTo>
                  <a:lnTo>
                    <a:pt x="0" y="586739"/>
                  </a:lnTo>
                  <a:lnTo>
                    <a:pt x="9227" y="632400"/>
                  </a:lnTo>
                  <a:lnTo>
                    <a:pt x="34385" y="669702"/>
                  </a:lnTo>
                  <a:lnTo>
                    <a:pt x="71687" y="694860"/>
                  </a:lnTo>
                  <a:lnTo>
                    <a:pt x="117347" y="704088"/>
                  </a:lnTo>
                  <a:lnTo>
                    <a:pt x="2077212" y="704088"/>
                  </a:lnTo>
                  <a:lnTo>
                    <a:pt x="2122872" y="694860"/>
                  </a:lnTo>
                  <a:lnTo>
                    <a:pt x="2160174" y="669702"/>
                  </a:lnTo>
                  <a:lnTo>
                    <a:pt x="2185332" y="632400"/>
                  </a:lnTo>
                  <a:lnTo>
                    <a:pt x="2194560" y="586739"/>
                  </a:lnTo>
                  <a:lnTo>
                    <a:pt x="2194560" y="117348"/>
                  </a:lnTo>
                  <a:lnTo>
                    <a:pt x="2185332" y="71687"/>
                  </a:lnTo>
                  <a:lnTo>
                    <a:pt x="2160174" y="34385"/>
                  </a:lnTo>
                  <a:lnTo>
                    <a:pt x="2122872" y="9227"/>
                  </a:lnTo>
                  <a:lnTo>
                    <a:pt x="20772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623821" y="4516374"/>
              <a:ext cx="2194560" cy="704215"/>
            </a:xfrm>
            <a:custGeom>
              <a:avLst/>
              <a:gdLst/>
              <a:ahLst/>
              <a:cxnLst/>
              <a:rect l="l" t="t" r="r" b="b"/>
              <a:pathLst>
                <a:path w="2194560" h="704214">
                  <a:moveTo>
                    <a:pt x="0" y="117348"/>
                  </a:moveTo>
                  <a:lnTo>
                    <a:pt x="9227" y="71687"/>
                  </a:lnTo>
                  <a:lnTo>
                    <a:pt x="34385" y="34385"/>
                  </a:lnTo>
                  <a:lnTo>
                    <a:pt x="71687" y="9227"/>
                  </a:lnTo>
                  <a:lnTo>
                    <a:pt x="117347" y="0"/>
                  </a:lnTo>
                  <a:lnTo>
                    <a:pt x="2077212" y="0"/>
                  </a:lnTo>
                  <a:lnTo>
                    <a:pt x="2122872" y="9227"/>
                  </a:lnTo>
                  <a:lnTo>
                    <a:pt x="2160174" y="34385"/>
                  </a:lnTo>
                  <a:lnTo>
                    <a:pt x="2185332" y="71687"/>
                  </a:lnTo>
                  <a:lnTo>
                    <a:pt x="2194560" y="117348"/>
                  </a:lnTo>
                  <a:lnTo>
                    <a:pt x="2194560" y="586739"/>
                  </a:lnTo>
                  <a:lnTo>
                    <a:pt x="2185332" y="632400"/>
                  </a:lnTo>
                  <a:lnTo>
                    <a:pt x="2160174" y="669702"/>
                  </a:lnTo>
                  <a:lnTo>
                    <a:pt x="2122872" y="694860"/>
                  </a:lnTo>
                  <a:lnTo>
                    <a:pt x="2077212" y="704088"/>
                  </a:lnTo>
                  <a:lnTo>
                    <a:pt x="117347" y="704088"/>
                  </a:lnTo>
                  <a:lnTo>
                    <a:pt x="71687" y="694860"/>
                  </a:lnTo>
                  <a:lnTo>
                    <a:pt x="34385" y="669702"/>
                  </a:lnTo>
                  <a:lnTo>
                    <a:pt x="9227" y="632400"/>
                  </a:lnTo>
                  <a:lnTo>
                    <a:pt x="0" y="586739"/>
                  </a:lnTo>
                  <a:lnTo>
                    <a:pt x="0" y="117348"/>
                  </a:lnTo>
                  <a:close/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1655380" y="3312287"/>
            <a:ext cx="2110105" cy="560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15"/>
              </a:lnSpc>
              <a:spcBef>
                <a:spcPts val="100"/>
              </a:spcBef>
            </a:pPr>
            <a:r>
              <a:rPr sz="1200" b="1" spc="-15" dirty="0">
                <a:solidFill>
                  <a:srgbClr val="0D1C2A"/>
                </a:solidFill>
                <a:latin typeface="Bell MT"/>
                <a:cs typeface="Bell MT"/>
              </a:rPr>
              <a:t>Sawanee </a:t>
            </a:r>
            <a:r>
              <a:rPr sz="1200" b="1" spc="-10" dirty="0">
                <a:solidFill>
                  <a:srgbClr val="0D1C2A"/>
                </a:solidFill>
                <a:latin typeface="Bell MT"/>
                <a:cs typeface="Bell MT"/>
              </a:rPr>
              <a:t>Khongsawatwaja,</a:t>
            </a:r>
            <a:r>
              <a:rPr sz="1200" b="1" spc="-1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M.S.</a:t>
            </a:r>
            <a:endParaRPr sz="1200" dirty="0">
              <a:latin typeface="Bell MT"/>
              <a:cs typeface="Bell MT"/>
            </a:endParaRPr>
          </a:p>
          <a:p>
            <a:pPr marL="1905" algn="ctr">
              <a:lnSpc>
                <a:spcPts val="1475"/>
              </a:lnSpc>
            </a:pPr>
            <a:r>
              <a:rPr sz="12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2"/>
              </a:rPr>
              <a:t>Associate</a:t>
            </a:r>
            <a:r>
              <a:rPr sz="1250" b="1" i="1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2"/>
              </a:rPr>
              <a:t> </a:t>
            </a:r>
            <a:r>
              <a:rPr sz="12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2"/>
              </a:rPr>
              <a:t>Dean</a:t>
            </a:r>
            <a:endParaRPr sz="1250" dirty="0">
              <a:latin typeface="Bell MT"/>
              <a:cs typeface="Bell MT"/>
            </a:endParaRPr>
          </a:p>
          <a:p>
            <a:pPr algn="ctr">
              <a:lnSpc>
                <a:spcPts val="1320"/>
              </a:lnSpc>
            </a:pP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2"/>
              </a:rPr>
              <a:t>Administration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2"/>
              </a:rPr>
              <a:t>and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2"/>
              </a:rPr>
              <a:t>Fiscal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2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12"/>
              </a:rPr>
              <a:t>Affairs</a:t>
            </a:r>
            <a:endParaRPr sz="1100" dirty="0">
              <a:latin typeface="Bell MT"/>
              <a:cs typeface="Bell MT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3690" marR="5080" indent="81915">
              <a:lnSpc>
                <a:spcPct val="100000"/>
              </a:lnSpc>
              <a:spcBef>
                <a:spcPts val="100"/>
              </a:spcBef>
              <a:tabLst>
                <a:tab pos="1797685" algn="l"/>
                <a:tab pos="2153285" algn="l"/>
              </a:tabLst>
            </a:pPr>
            <a:r>
              <a:rPr spc="-5" dirty="0"/>
              <a:t>College</a:t>
            </a:r>
            <a:r>
              <a:rPr spc="55" dirty="0"/>
              <a:t> </a:t>
            </a:r>
            <a:r>
              <a:rPr dirty="0"/>
              <a:t>of	Pharmacy and </a:t>
            </a:r>
            <a:r>
              <a:rPr spc="-5" dirty="0"/>
              <a:t>Health </a:t>
            </a:r>
            <a:r>
              <a:rPr dirty="0"/>
              <a:t>Sciences  </a:t>
            </a:r>
            <a:r>
              <a:rPr spc="-5" dirty="0"/>
              <a:t>Office</a:t>
            </a:r>
            <a:r>
              <a:rPr spc="10" dirty="0"/>
              <a:t> </a:t>
            </a:r>
            <a:r>
              <a:rPr dirty="0"/>
              <a:t>of	the </a:t>
            </a:r>
            <a:r>
              <a:rPr spc="-5" dirty="0"/>
              <a:t>Dean with </a:t>
            </a:r>
            <a:r>
              <a:rPr dirty="0"/>
              <a:t>secretarial</a:t>
            </a:r>
            <a:r>
              <a:rPr spc="-40" dirty="0"/>
              <a:t> </a:t>
            </a:r>
            <a:r>
              <a:rPr spc="5" dirty="0"/>
              <a:t>support</a:t>
            </a:r>
          </a:p>
        </p:txBody>
      </p:sp>
      <p:grpSp>
        <p:nvGrpSpPr>
          <p:cNvPr id="38" name="object 38"/>
          <p:cNvGrpSpPr/>
          <p:nvPr/>
        </p:nvGrpSpPr>
        <p:grpSpPr>
          <a:xfrm>
            <a:off x="902208" y="1912594"/>
            <a:ext cx="5872860" cy="3724681"/>
            <a:chOff x="902208" y="1912594"/>
            <a:chExt cx="5872860" cy="3724681"/>
          </a:xfrm>
        </p:grpSpPr>
        <p:sp>
          <p:nvSpPr>
            <p:cNvPr id="39" name="object 39"/>
            <p:cNvSpPr/>
            <p:nvPr/>
          </p:nvSpPr>
          <p:spPr>
            <a:xfrm>
              <a:off x="902208" y="1912594"/>
              <a:ext cx="751344" cy="914425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57834" y="1948434"/>
              <a:ext cx="657860" cy="807085"/>
            </a:xfrm>
            <a:custGeom>
              <a:avLst/>
              <a:gdLst/>
              <a:ahLst/>
              <a:cxnLst/>
              <a:rect l="l" t="t" r="r" b="b"/>
              <a:pathLst>
                <a:path w="657860" h="807085">
                  <a:moveTo>
                    <a:pt x="228600" y="0"/>
                  </a:moveTo>
                  <a:lnTo>
                    <a:pt x="0" y="0"/>
                  </a:lnTo>
                  <a:lnTo>
                    <a:pt x="0" y="807085"/>
                  </a:lnTo>
                  <a:lnTo>
                    <a:pt x="657352" y="807085"/>
                  </a:lnTo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902208" y="1912620"/>
              <a:ext cx="748271" cy="1618488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957834" y="1948434"/>
              <a:ext cx="655320" cy="1511935"/>
            </a:xfrm>
            <a:custGeom>
              <a:avLst/>
              <a:gdLst/>
              <a:ahLst/>
              <a:cxnLst/>
              <a:rect l="l" t="t" r="r" b="b"/>
              <a:pathLst>
                <a:path w="655319" h="1511935">
                  <a:moveTo>
                    <a:pt x="228600" y="0"/>
                  </a:moveTo>
                  <a:lnTo>
                    <a:pt x="0" y="0"/>
                  </a:lnTo>
                  <a:lnTo>
                    <a:pt x="0" y="1511935"/>
                  </a:lnTo>
                  <a:lnTo>
                    <a:pt x="655319" y="1511935"/>
                  </a:lnTo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902208" y="1912620"/>
              <a:ext cx="748271" cy="2325623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957834" y="1948434"/>
              <a:ext cx="655320" cy="2218690"/>
            </a:xfrm>
            <a:custGeom>
              <a:avLst/>
              <a:gdLst/>
              <a:ahLst/>
              <a:cxnLst/>
              <a:rect l="l" t="t" r="r" b="b"/>
              <a:pathLst>
                <a:path w="655319" h="2218690">
                  <a:moveTo>
                    <a:pt x="228600" y="0"/>
                  </a:moveTo>
                  <a:lnTo>
                    <a:pt x="0" y="0"/>
                  </a:lnTo>
                  <a:lnTo>
                    <a:pt x="0" y="2218309"/>
                  </a:lnTo>
                  <a:lnTo>
                    <a:pt x="655319" y="2218309"/>
                  </a:lnTo>
                </a:path>
              </a:pathLst>
            </a:custGeom>
            <a:ln w="25907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902208" y="1912620"/>
              <a:ext cx="758977" cy="3026663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02208" y="1912619"/>
              <a:ext cx="749833" cy="3724656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957834" y="1948434"/>
              <a:ext cx="655320" cy="3618229"/>
            </a:xfrm>
            <a:custGeom>
              <a:avLst/>
              <a:gdLst/>
              <a:ahLst/>
              <a:cxnLst/>
              <a:rect l="l" t="t" r="r" b="b"/>
              <a:pathLst>
                <a:path w="655319" h="3618229">
                  <a:moveTo>
                    <a:pt x="228600" y="0"/>
                  </a:moveTo>
                  <a:lnTo>
                    <a:pt x="0" y="0"/>
                  </a:lnTo>
                  <a:lnTo>
                    <a:pt x="0" y="3617849"/>
                  </a:lnTo>
                  <a:lnTo>
                    <a:pt x="655319" y="3617849"/>
                  </a:lnTo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973573" y="2579369"/>
              <a:ext cx="1801495" cy="514671"/>
            </a:xfrm>
            <a:custGeom>
              <a:avLst/>
              <a:gdLst/>
              <a:ahLst/>
              <a:cxnLst/>
              <a:rect l="l" t="t" r="r" b="b"/>
              <a:pathLst>
                <a:path w="1801495" h="350519">
                  <a:moveTo>
                    <a:pt x="0" y="58419"/>
                  </a:moveTo>
                  <a:lnTo>
                    <a:pt x="4591" y="35683"/>
                  </a:lnTo>
                  <a:lnTo>
                    <a:pt x="17113" y="17113"/>
                  </a:lnTo>
                  <a:lnTo>
                    <a:pt x="35683" y="4591"/>
                  </a:lnTo>
                  <a:lnTo>
                    <a:pt x="58420" y="0"/>
                  </a:lnTo>
                  <a:lnTo>
                    <a:pt x="1742948" y="0"/>
                  </a:lnTo>
                  <a:lnTo>
                    <a:pt x="1765684" y="4591"/>
                  </a:lnTo>
                  <a:lnTo>
                    <a:pt x="1784254" y="17113"/>
                  </a:lnTo>
                  <a:lnTo>
                    <a:pt x="1796776" y="35683"/>
                  </a:lnTo>
                  <a:lnTo>
                    <a:pt x="1801368" y="58419"/>
                  </a:lnTo>
                  <a:lnTo>
                    <a:pt x="1801368" y="292100"/>
                  </a:lnTo>
                  <a:lnTo>
                    <a:pt x="1796776" y="314836"/>
                  </a:lnTo>
                  <a:lnTo>
                    <a:pt x="1784254" y="333406"/>
                  </a:lnTo>
                  <a:lnTo>
                    <a:pt x="1765684" y="345928"/>
                  </a:lnTo>
                  <a:lnTo>
                    <a:pt x="1742948" y="350519"/>
                  </a:lnTo>
                  <a:lnTo>
                    <a:pt x="58420" y="350519"/>
                  </a:lnTo>
                  <a:lnTo>
                    <a:pt x="35683" y="345928"/>
                  </a:lnTo>
                  <a:lnTo>
                    <a:pt x="17113" y="333406"/>
                  </a:lnTo>
                  <a:lnTo>
                    <a:pt x="4591" y="314836"/>
                  </a:lnTo>
                  <a:lnTo>
                    <a:pt x="0" y="292100"/>
                  </a:lnTo>
                  <a:lnTo>
                    <a:pt x="0" y="58419"/>
                  </a:lnTo>
                  <a:close/>
                </a:path>
              </a:pathLst>
            </a:custGeom>
            <a:ln w="25907">
              <a:solidFill>
                <a:srgbClr val="518FC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5373987" y="2675703"/>
            <a:ext cx="10375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1295" marR="5080" indent="-18923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Cherie</a:t>
            </a:r>
            <a:r>
              <a:rPr sz="1200" b="1" spc="-6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10" dirty="0">
                <a:solidFill>
                  <a:srgbClr val="0D1C2A"/>
                </a:solidFill>
                <a:latin typeface="Bell MT"/>
                <a:cs typeface="Bell MT"/>
              </a:rPr>
              <a:t>Pannizo 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5042240" y="4152994"/>
            <a:ext cx="1801495" cy="465034"/>
          </a:xfrm>
          <a:custGeom>
            <a:avLst/>
            <a:gdLst/>
            <a:ahLst/>
            <a:cxnLst/>
            <a:rect l="l" t="t" r="r" b="b"/>
            <a:pathLst>
              <a:path w="1801495" h="349250">
                <a:moveTo>
                  <a:pt x="0" y="58165"/>
                </a:moveTo>
                <a:lnTo>
                  <a:pt x="4570" y="35522"/>
                </a:lnTo>
                <a:lnTo>
                  <a:pt x="17033" y="17033"/>
                </a:lnTo>
                <a:lnTo>
                  <a:pt x="35522" y="4570"/>
                </a:lnTo>
                <a:lnTo>
                  <a:pt x="58165" y="0"/>
                </a:lnTo>
                <a:lnTo>
                  <a:pt x="1743202" y="0"/>
                </a:lnTo>
                <a:lnTo>
                  <a:pt x="1765845" y="4570"/>
                </a:lnTo>
                <a:lnTo>
                  <a:pt x="1784334" y="17033"/>
                </a:lnTo>
                <a:lnTo>
                  <a:pt x="1796797" y="35522"/>
                </a:lnTo>
                <a:lnTo>
                  <a:pt x="1801368" y="58165"/>
                </a:lnTo>
                <a:lnTo>
                  <a:pt x="1801368" y="290830"/>
                </a:lnTo>
                <a:lnTo>
                  <a:pt x="1796797" y="313468"/>
                </a:lnTo>
                <a:lnTo>
                  <a:pt x="1784334" y="331957"/>
                </a:lnTo>
                <a:lnTo>
                  <a:pt x="1765845" y="344424"/>
                </a:lnTo>
                <a:lnTo>
                  <a:pt x="1743202" y="348996"/>
                </a:lnTo>
                <a:lnTo>
                  <a:pt x="58165" y="348996"/>
                </a:lnTo>
                <a:lnTo>
                  <a:pt x="35522" y="344424"/>
                </a:lnTo>
                <a:lnTo>
                  <a:pt x="17033" y="331957"/>
                </a:lnTo>
                <a:lnTo>
                  <a:pt x="4570" y="313468"/>
                </a:lnTo>
                <a:lnTo>
                  <a:pt x="0" y="290830"/>
                </a:lnTo>
                <a:lnTo>
                  <a:pt x="0" y="58165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5435921" y="4160972"/>
            <a:ext cx="10674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6535" marR="5080" indent="-20447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Cheryl</a:t>
            </a:r>
            <a:r>
              <a:rPr sz="1200" b="1" spc="-7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10" dirty="0">
                <a:solidFill>
                  <a:srgbClr val="0D1C2A"/>
                </a:solidFill>
                <a:latin typeface="Bell MT"/>
                <a:cs typeface="Bell MT"/>
              </a:rPr>
              <a:t>Dobbins 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5078533" y="4777695"/>
            <a:ext cx="1801495" cy="474659"/>
          </a:xfrm>
          <a:custGeom>
            <a:avLst/>
            <a:gdLst/>
            <a:ahLst/>
            <a:cxnLst/>
            <a:rect l="l" t="t" r="r" b="b"/>
            <a:pathLst>
              <a:path w="1801495" h="350520">
                <a:moveTo>
                  <a:pt x="0" y="58419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42948" y="0"/>
                </a:lnTo>
                <a:lnTo>
                  <a:pt x="1765684" y="4590"/>
                </a:lnTo>
                <a:lnTo>
                  <a:pt x="1784254" y="17108"/>
                </a:lnTo>
                <a:lnTo>
                  <a:pt x="1796776" y="35677"/>
                </a:lnTo>
                <a:lnTo>
                  <a:pt x="1801367" y="58419"/>
                </a:lnTo>
                <a:lnTo>
                  <a:pt x="1801367" y="292099"/>
                </a:lnTo>
                <a:lnTo>
                  <a:pt x="1796776" y="314836"/>
                </a:lnTo>
                <a:lnTo>
                  <a:pt x="1784254" y="333406"/>
                </a:lnTo>
                <a:lnTo>
                  <a:pt x="1765684" y="345928"/>
                </a:lnTo>
                <a:lnTo>
                  <a:pt x="1742948" y="350519"/>
                </a:lnTo>
                <a:lnTo>
                  <a:pt x="58419" y="350519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099"/>
                </a:lnTo>
                <a:lnTo>
                  <a:pt x="0" y="58419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5338600" y="4764299"/>
            <a:ext cx="13271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Shaquana</a:t>
            </a:r>
            <a:r>
              <a:rPr sz="1200" b="1" spc="-2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Benjamin</a:t>
            </a:r>
            <a:endParaRPr sz="120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066821" y="3469537"/>
            <a:ext cx="1801495" cy="429380"/>
          </a:xfrm>
          <a:custGeom>
            <a:avLst/>
            <a:gdLst/>
            <a:ahLst/>
            <a:cxnLst/>
            <a:rect l="l" t="t" r="r" b="b"/>
            <a:pathLst>
              <a:path w="1801495" h="350520">
                <a:moveTo>
                  <a:pt x="0" y="58420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19" y="0"/>
                </a:lnTo>
                <a:lnTo>
                  <a:pt x="1742948" y="0"/>
                </a:lnTo>
                <a:lnTo>
                  <a:pt x="1765684" y="4591"/>
                </a:lnTo>
                <a:lnTo>
                  <a:pt x="1784254" y="17113"/>
                </a:lnTo>
                <a:lnTo>
                  <a:pt x="1796776" y="35683"/>
                </a:lnTo>
                <a:lnTo>
                  <a:pt x="1801367" y="58420"/>
                </a:lnTo>
                <a:lnTo>
                  <a:pt x="1801367" y="292100"/>
                </a:lnTo>
                <a:lnTo>
                  <a:pt x="1796776" y="314836"/>
                </a:lnTo>
                <a:lnTo>
                  <a:pt x="1784254" y="333406"/>
                </a:lnTo>
                <a:lnTo>
                  <a:pt x="1765684" y="345928"/>
                </a:lnTo>
                <a:lnTo>
                  <a:pt x="1742948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ln w="25907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5280244" y="3499696"/>
            <a:ext cx="1082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solidFill>
                  <a:srgbClr val="0D1C2A"/>
                </a:solidFill>
                <a:latin typeface="Bell MT"/>
                <a:cs typeface="Bell MT"/>
              </a:rPr>
              <a:t>Felicia</a:t>
            </a:r>
            <a:r>
              <a:rPr sz="1200" b="1" spc="-5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DiGangi  </a:t>
            </a:r>
            <a:r>
              <a:rPr sz="1200" b="1" spc="-40" dirty="0">
                <a:solidFill>
                  <a:srgbClr val="0D1C2A"/>
                </a:solidFill>
                <a:latin typeface="Bell MT"/>
                <a:cs typeface="Bell MT"/>
              </a:rPr>
              <a:t>Sr.</a:t>
            </a:r>
            <a:r>
              <a:rPr sz="1200" b="1" spc="-2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5372922" y="1803169"/>
            <a:ext cx="8972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Diana</a:t>
            </a:r>
            <a:r>
              <a:rPr sz="1200" b="1" spc="-3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15" dirty="0">
                <a:solidFill>
                  <a:srgbClr val="0D1C2A"/>
                </a:solidFill>
                <a:latin typeface="Bell MT"/>
                <a:cs typeface="Bell MT"/>
              </a:rPr>
              <a:t>Patino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227321" y="1966846"/>
            <a:ext cx="23133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D1C2A"/>
                </a:solidFill>
                <a:latin typeface="Bell MT"/>
                <a:cs typeface="Bell MT"/>
              </a:rPr>
              <a:t>Assistant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Director</a:t>
            </a:r>
            <a:r>
              <a:rPr sz="1200" b="1" spc="-6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lang="en-US" sz="1200" b="1" spc="-65" dirty="0">
                <a:solidFill>
                  <a:srgbClr val="0D1C2A"/>
                </a:solidFill>
                <a:latin typeface="Bell MT"/>
                <a:cs typeface="Bell MT"/>
              </a:rPr>
              <a:t>-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Administration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96" name="object 9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84" name="object 19"/>
          <p:cNvSpPr/>
          <p:nvPr/>
        </p:nvSpPr>
        <p:spPr>
          <a:xfrm>
            <a:off x="1633718" y="4050092"/>
            <a:ext cx="2194560" cy="704215"/>
          </a:xfrm>
          <a:custGeom>
            <a:avLst/>
            <a:gdLst/>
            <a:ahLst/>
            <a:cxnLst/>
            <a:rect l="l" t="t" r="r" b="b"/>
            <a:pathLst>
              <a:path w="2194560" h="704214">
                <a:moveTo>
                  <a:pt x="0" y="117347"/>
                </a:moveTo>
                <a:lnTo>
                  <a:pt x="9227" y="71687"/>
                </a:lnTo>
                <a:lnTo>
                  <a:pt x="34385" y="34385"/>
                </a:lnTo>
                <a:lnTo>
                  <a:pt x="71687" y="9227"/>
                </a:lnTo>
                <a:lnTo>
                  <a:pt x="117347" y="0"/>
                </a:lnTo>
                <a:lnTo>
                  <a:pt x="2077212" y="0"/>
                </a:lnTo>
                <a:lnTo>
                  <a:pt x="2122872" y="9227"/>
                </a:lnTo>
                <a:lnTo>
                  <a:pt x="2160174" y="34385"/>
                </a:lnTo>
                <a:lnTo>
                  <a:pt x="2185332" y="71687"/>
                </a:lnTo>
                <a:lnTo>
                  <a:pt x="2194560" y="117347"/>
                </a:lnTo>
                <a:lnTo>
                  <a:pt x="2194560" y="586739"/>
                </a:lnTo>
                <a:lnTo>
                  <a:pt x="2185332" y="632416"/>
                </a:lnTo>
                <a:lnTo>
                  <a:pt x="2160174" y="669717"/>
                </a:lnTo>
                <a:lnTo>
                  <a:pt x="2122872" y="694866"/>
                </a:lnTo>
                <a:lnTo>
                  <a:pt x="2077212" y="704087"/>
                </a:lnTo>
                <a:lnTo>
                  <a:pt x="117347" y="704087"/>
                </a:lnTo>
                <a:lnTo>
                  <a:pt x="71687" y="694866"/>
                </a:lnTo>
                <a:lnTo>
                  <a:pt x="34385" y="669717"/>
                </a:lnTo>
                <a:lnTo>
                  <a:pt x="9227" y="632416"/>
                </a:lnTo>
                <a:lnTo>
                  <a:pt x="0" y="586739"/>
                </a:lnTo>
                <a:lnTo>
                  <a:pt x="0" y="117347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3828278" y="2755519"/>
            <a:ext cx="1145295" cy="5161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3831617" y="3599238"/>
            <a:ext cx="1145295" cy="5161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3831617" y="4324335"/>
            <a:ext cx="1145295" cy="5161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3835751" y="5089934"/>
            <a:ext cx="1145295" cy="5161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4224092" y="2026413"/>
            <a:ext cx="572508" cy="9170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7848600" y="1891272"/>
            <a:ext cx="0" cy="3138194"/>
          </a:xfrm>
          <a:prstGeom prst="line">
            <a:avLst/>
          </a:prstGeom>
          <a:ln w="34925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6897816" y="5001582"/>
            <a:ext cx="943222" cy="5162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V="1">
            <a:off x="6851297" y="4397037"/>
            <a:ext cx="943222" cy="5162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6903308" y="3757548"/>
            <a:ext cx="943222" cy="5162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V="1">
            <a:off x="6800418" y="2755518"/>
            <a:ext cx="943222" cy="5162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7142072" y="1891272"/>
            <a:ext cx="689322" cy="4522"/>
          </a:xfrm>
          <a:prstGeom prst="line">
            <a:avLst/>
          </a:prstGeom>
          <a:ln w="285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2733" y="727328"/>
            <a:ext cx="6557009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6680" marR="5080" indent="-1364615">
              <a:lnSpc>
                <a:spcPct val="100000"/>
              </a:lnSpc>
              <a:spcBef>
                <a:spcPts val="100"/>
              </a:spcBef>
              <a:tabLst>
                <a:tab pos="1770380" algn="l"/>
              </a:tabLst>
            </a:pPr>
            <a:r>
              <a:rPr spc="-5" dirty="0"/>
              <a:t>College</a:t>
            </a:r>
            <a:r>
              <a:rPr spc="55" dirty="0"/>
              <a:t> </a:t>
            </a:r>
            <a:r>
              <a:rPr dirty="0"/>
              <a:t>of	Pharmacy and </a:t>
            </a:r>
            <a:r>
              <a:rPr spc="-5" dirty="0"/>
              <a:t>Health </a:t>
            </a:r>
            <a:r>
              <a:rPr dirty="0"/>
              <a:t>Sciences  The </a:t>
            </a:r>
            <a:r>
              <a:rPr spc="5" dirty="0"/>
              <a:t>Pharmacy </a:t>
            </a:r>
            <a:r>
              <a:rPr spc="10" dirty="0"/>
              <a:t>Program</a:t>
            </a:r>
          </a:p>
        </p:txBody>
      </p:sp>
      <p:sp>
        <p:nvSpPr>
          <p:cNvPr id="3" name="object 3"/>
          <p:cNvSpPr/>
          <p:nvPr/>
        </p:nvSpPr>
        <p:spPr>
          <a:xfrm>
            <a:off x="3048761" y="1850898"/>
            <a:ext cx="3048000" cy="680085"/>
          </a:xfrm>
          <a:custGeom>
            <a:avLst/>
            <a:gdLst/>
            <a:ahLst/>
            <a:cxnLst/>
            <a:rect l="l" t="t" r="r" b="b"/>
            <a:pathLst>
              <a:path w="3048000" h="680085">
                <a:moveTo>
                  <a:pt x="0" y="113284"/>
                </a:moveTo>
                <a:lnTo>
                  <a:pt x="8895" y="69169"/>
                </a:lnTo>
                <a:lnTo>
                  <a:pt x="33162" y="33162"/>
                </a:lnTo>
                <a:lnTo>
                  <a:pt x="69169" y="8895"/>
                </a:lnTo>
                <a:lnTo>
                  <a:pt x="113283" y="0"/>
                </a:lnTo>
                <a:lnTo>
                  <a:pt x="2934716" y="0"/>
                </a:lnTo>
                <a:lnTo>
                  <a:pt x="2978830" y="8895"/>
                </a:lnTo>
                <a:lnTo>
                  <a:pt x="3014837" y="33162"/>
                </a:lnTo>
                <a:lnTo>
                  <a:pt x="3039104" y="69169"/>
                </a:lnTo>
                <a:lnTo>
                  <a:pt x="3048000" y="113284"/>
                </a:lnTo>
                <a:lnTo>
                  <a:pt x="3048000" y="566419"/>
                </a:lnTo>
                <a:lnTo>
                  <a:pt x="3039104" y="610534"/>
                </a:lnTo>
                <a:lnTo>
                  <a:pt x="3014837" y="646541"/>
                </a:lnTo>
                <a:lnTo>
                  <a:pt x="2978830" y="670808"/>
                </a:lnTo>
                <a:lnTo>
                  <a:pt x="2934716" y="679703"/>
                </a:lnTo>
                <a:lnTo>
                  <a:pt x="113283" y="679703"/>
                </a:lnTo>
                <a:lnTo>
                  <a:pt x="69169" y="670808"/>
                </a:lnTo>
                <a:lnTo>
                  <a:pt x="33162" y="646541"/>
                </a:lnTo>
                <a:lnTo>
                  <a:pt x="8895" y="610534"/>
                </a:lnTo>
                <a:lnTo>
                  <a:pt x="0" y="566419"/>
                </a:lnTo>
                <a:lnTo>
                  <a:pt x="0" y="113284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5101" y="1901189"/>
            <a:ext cx="2194560" cy="638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spc="-10" dirty="0">
                <a:solidFill>
                  <a:srgbClr val="0D1C2A"/>
                </a:solidFill>
                <a:latin typeface="Bell MT"/>
                <a:cs typeface="Bell MT"/>
              </a:rPr>
              <a:t>Joseph Brocavich,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u="sng" spc="-7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Sr. </a:t>
            </a:r>
            <a:r>
              <a:rPr sz="14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Associate</a:t>
            </a:r>
            <a:r>
              <a:rPr sz="1450" b="1" i="1" u="sng" spc="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 </a:t>
            </a:r>
            <a:r>
              <a:rPr sz="14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Dean</a:t>
            </a:r>
            <a:endParaRPr sz="145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200" b="1" dirty="0">
                <a:solidFill>
                  <a:srgbClr val="FF0000"/>
                </a:solidFill>
                <a:latin typeface="Bell MT"/>
                <a:cs typeface="Bell MT"/>
                <a:hlinkClick r:id="rId2"/>
              </a:rPr>
              <a:t>The </a:t>
            </a:r>
            <a:r>
              <a:rPr sz="1200" b="1" spc="-5" dirty="0">
                <a:solidFill>
                  <a:srgbClr val="FF0000"/>
                </a:solidFill>
                <a:latin typeface="Bell MT"/>
                <a:cs typeface="Bell MT"/>
                <a:hlinkClick r:id="rId2"/>
              </a:rPr>
              <a:t>Pharmacy</a:t>
            </a:r>
            <a:r>
              <a:rPr sz="1200" b="1" spc="-30" dirty="0">
                <a:solidFill>
                  <a:srgbClr val="FF0000"/>
                </a:solidFill>
                <a:latin typeface="Bell MT"/>
                <a:cs typeface="Bell MT"/>
                <a:hlinkClick r:id="rId2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Bell MT"/>
                <a:cs typeface="Bell MT"/>
                <a:hlinkClick r:id="rId2"/>
              </a:rPr>
              <a:t>Program</a:t>
            </a:r>
            <a:endParaRPr sz="1200">
              <a:latin typeface="Bell MT"/>
              <a:cs typeface="Bel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509708" y="2510789"/>
            <a:ext cx="2312035" cy="1576705"/>
            <a:chOff x="3509708" y="2510789"/>
            <a:chExt cx="2312035" cy="1576705"/>
          </a:xfrm>
        </p:grpSpPr>
        <p:sp>
          <p:nvSpPr>
            <p:cNvPr id="6" name="object 6"/>
            <p:cNvSpPr/>
            <p:nvPr/>
          </p:nvSpPr>
          <p:spPr>
            <a:xfrm>
              <a:off x="3770884" y="2510789"/>
              <a:ext cx="1600200" cy="7620"/>
            </a:xfrm>
            <a:custGeom>
              <a:avLst/>
              <a:gdLst/>
              <a:ahLst/>
              <a:cxnLst/>
              <a:rect l="l" t="t" r="r" b="b"/>
              <a:pathLst>
                <a:path w="1600200" h="7619">
                  <a:moveTo>
                    <a:pt x="1600200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1600200" y="7620"/>
                  </a:lnTo>
                  <a:lnTo>
                    <a:pt x="1600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22726" y="3525773"/>
              <a:ext cx="2286000" cy="548640"/>
            </a:xfrm>
            <a:custGeom>
              <a:avLst/>
              <a:gdLst/>
              <a:ahLst/>
              <a:cxnLst/>
              <a:rect l="l" t="t" r="r" b="b"/>
              <a:pathLst>
                <a:path w="2286000" h="54863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2194560" y="0"/>
                  </a:lnTo>
                  <a:lnTo>
                    <a:pt x="2230171" y="7179"/>
                  </a:lnTo>
                  <a:lnTo>
                    <a:pt x="2259234" y="26765"/>
                  </a:lnTo>
                  <a:lnTo>
                    <a:pt x="2278820" y="55828"/>
                  </a:lnTo>
                  <a:lnTo>
                    <a:pt x="2286000" y="91439"/>
                  </a:lnTo>
                  <a:lnTo>
                    <a:pt x="2286000" y="457200"/>
                  </a:lnTo>
                  <a:lnTo>
                    <a:pt x="2278820" y="492811"/>
                  </a:lnTo>
                  <a:lnTo>
                    <a:pt x="2259234" y="521874"/>
                  </a:lnTo>
                  <a:lnTo>
                    <a:pt x="2230171" y="541460"/>
                  </a:lnTo>
                  <a:lnTo>
                    <a:pt x="2194560" y="548639"/>
                  </a:lnTo>
                  <a:lnTo>
                    <a:pt x="91439" y="548639"/>
                  </a:lnTo>
                  <a:lnTo>
                    <a:pt x="55828" y="541460"/>
                  </a:lnTo>
                  <a:lnTo>
                    <a:pt x="26765" y="521874"/>
                  </a:lnTo>
                  <a:lnTo>
                    <a:pt x="7179" y="492811"/>
                  </a:lnTo>
                  <a:lnTo>
                    <a:pt x="0" y="457200"/>
                  </a:lnTo>
                  <a:lnTo>
                    <a:pt x="0" y="91439"/>
                  </a:lnTo>
                  <a:close/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678682" y="3558921"/>
            <a:ext cx="1973580" cy="4546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Philip </a:t>
            </a:r>
            <a:r>
              <a:rPr sz="1400" b="1" spc="-50" dirty="0">
                <a:solidFill>
                  <a:srgbClr val="0D1C2A"/>
                </a:solidFill>
                <a:latin typeface="Bell MT"/>
                <a:cs typeface="Bell MT"/>
              </a:rPr>
              <a:t>McAvoy,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Clinical</a:t>
            </a:r>
            <a:r>
              <a:rPr sz="1450" b="1" i="1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35" dirty="0">
                <a:solidFill>
                  <a:srgbClr val="0D1C2A"/>
                </a:solidFill>
                <a:latin typeface="Bell MT"/>
                <a:cs typeface="Bell MT"/>
              </a:rPr>
              <a:t>Coordinator</a:t>
            </a:r>
            <a:endParaRPr sz="1450">
              <a:latin typeface="Bell MT"/>
              <a:cs typeface="Bel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22726" y="4144517"/>
            <a:ext cx="2286000" cy="548640"/>
          </a:xfrm>
          <a:custGeom>
            <a:avLst/>
            <a:gdLst/>
            <a:ahLst/>
            <a:cxnLst/>
            <a:rect l="l" t="t" r="r" b="b"/>
            <a:pathLst>
              <a:path w="2286000" h="548639">
                <a:moveTo>
                  <a:pt x="0" y="91439"/>
                </a:moveTo>
                <a:lnTo>
                  <a:pt x="7179" y="55828"/>
                </a:lnTo>
                <a:lnTo>
                  <a:pt x="26765" y="26765"/>
                </a:lnTo>
                <a:lnTo>
                  <a:pt x="55828" y="7179"/>
                </a:lnTo>
                <a:lnTo>
                  <a:pt x="91439" y="0"/>
                </a:lnTo>
                <a:lnTo>
                  <a:pt x="2194560" y="0"/>
                </a:lnTo>
                <a:lnTo>
                  <a:pt x="2230171" y="7179"/>
                </a:lnTo>
                <a:lnTo>
                  <a:pt x="2259234" y="26765"/>
                </a:lnTo>
                <a:lnTo>
                  <a:pt x="2278820" y="55828"/>
                </a:lnTo>
                <a:lnTo>
                  <a:pt x="2286000" y="91439"/>
                </a:lnTo>
                <a:lnTo>
                  <a:pt x="2286000" y="457199"/>
                </a:lnTo>
                <a:lnTo>
                  <a:pt x="2278820" y="492811"/>
                </a:lnTo>
                <a:lnTo>
                  <a:pt x="2259234" y="521874"/>
                </a:lnTo>
                <a:lnTo>
                  <a:pt x="2230171" y="541460"/>
                </a:lnTo>
                <a:lnTo>
                  <a:pt x="2194560" y="548639"/>
                </a:lnTo>
                <a:lnTo>
                  <a:pt x="91439" y="548639"/>
                </a:lnTo>
                <a:lnTo>
                  <a:pt x="55828" y="541460"/>
                </a:lnTo>
                <a:lnTo>
                  <a:pt x="26765" y="521874"/>
                </a:lnTo>
                <a:lnTo>
                  <a:pt x="7179" y="492811"/>
                </a:lnTo>
                <a:lnTo>
                  <a:pt x="0" y="457199"/>
                </a:lnTo>
                <a:lnTo>
                  <a:pt x="0" y="91439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762502" y="4178553"/>
            <a:ext cx="1807845" cy="454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</a:pP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Frank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Nania,</a:t>
            </a: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400">
              <a:latin typeface="Bell MT"/>
              <a:cs typeface="Bell MT"/>
            </a:endParaRPr>
          </a:p>
          <a:p>
            <a:pPr marL="103505">
              <a:lnSpc>
                <a:spcPts val="1714"/>
              </a:lnSpc>
            </a:pP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Clinical</a:t>
            </a:r>
            <a:r>
              <a:rPr sz="1450" b="1" i="1" spc="-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35" dirty="0">
                <a:solidFill>
                  <a:srgbClr val="0D1C2A"/>
                </a:solidFill>
                <a:latin typeface="Bell MT"/>
                <a:cs typeface="Bell MT"/>
              </a:rPr>
              <a:t>Coordinator</a:t>
            </a:r>
            <a:endParaRPr sz="1450">
              <a:latin typeface="Bell MT"/>
              <a:cs typeface="Bel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531870" y="4769358"/>
            <a:ext cx="2286000" cy="548640"/>
          </a:xfrm>
          <a:custGeom>
            <a:avLst/>
            <a:gdLst/>
            <a:ahLst/>
            <a:cxnLst/>
            <a:rect l="l" t="t" r="r" b="b"/>
            <a:pathLst>
              <a:path w="2286000" h="548639">
                <a:moveTo>
                  <a:pt x="0" y="91440"/>
                </a:moveTo>
                <a:lnTo>
                  <a:pt x="7179" y="55828"/>
                </a:lnTo>
                <a:lnTo>
                  <a:pt x="26765" y="26765"/>
                </a:lnTo>
                <a:lnTo>
                  <a:pt x="55828" y="7179"/>
                </a:lnTo>
                <a:lnTo>
                  <a:pt x="91439" y="0"/>
                </a:lnTo>
                <a:lnTo>
                  <a:pt x="2194559" y="0"/>
                </a:lnTo>
                <a:lnTo>
                  <a:pt x="2230171" y="7179"/>
                </a:lnTo>
                <a:lnTo>
                  <a:pt x="2259234" y="26765"/>
                </a:lnTo>
                <a:lnTo>
                  <a:pt x="2278820" y="55828"/>
                </a:lnTo>
                <a:lnTo>
                  <a:pt x="2286000" y="91440"/>
                </a:lnTo>
                <a:lnTo>
                  <a:pt x="2286000" y="457200"/>
                </a:lnTo>
                <a:lnTo>
                  <a:pt x="2278820" y="492811"/>
                </a:lnTo>
                <a:lnTo>
                  <a:pt x="2259234" y="521874"/>
                </a:lnTo>
                <a:lnTo>
                  <a:pt x="2230171" y="541460"/>
                </a:lnTo>
                <a:lnTo>
                  <a:pt x="2194559" y="548640"/>
                </a:lnTo>
                <a:lnTo>
                  <a:pt x="91439" y="548640"/>
                </a:lnTo>
                <a:lnTo>
                  <a:pt x="55828" y="541460"/>
                </a:lnTo>
                <a:lnTo>
                  <a:pt x="26765" y="521874"/>
                </a:lnTo>
                <a:lnTo>
                  <a:pt x="7179" y="492811"/>
                </a:lnTo>
                <a:lnTo>
                  <a:pt x="0" y="457200"/>
                </a:lnTo>
                <a:lnTo>
                  <a:pt x="0" y="9144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648836" y="4802251"/>
            <a:ext cx="2054860" cy="454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Andrea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Watson,</a:t>
            </a: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Clinical</a:t>
            </a:r>
            <a:r>
              <a:rPr sz="1450" b="1" i="1" spc="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35" dirty="0">
                <a:solidFill>
                  <a:srgbClr val="0D1C2A"/>
                </a:solidFill>
                <a:latin typeface="Bell MT"/>
                <a:cs typeface="Bell MT"/>
              </a:rPr>
              <a:t>Coordinator</a:t>
            </a:r>
            <a:endParaRPr sz="1450">
              <a:latin typeface="Bell MT"/>
              <a:cs typeface="Bel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342894" y="2736342"/>
            <a:ext cx="2468880" cy="640080"/>
          </a:xfrm>
          <a:custGeom>
            <a:avLst/>
            <a:gdLst/>
            <a:ahLst/>
            <a:cxnLst/>
            <a:rect l="l" t="t" r="r" b="b"/>
            <a:pathLst>
              <a:path w="2468879" h="640079">
                <a:moveTo>
                  <a:pt x="0" y="106680"/>
                </a:moveTo>
                <a:lnTo>
                  <a:pt x="8382" y="65151"/>
                </a:lnTo>
                <a:lnTo>
                  <a:pt x="31242" y="31242"/>
                </a:lnTo>
                <a:lnTo>
                  <a:pt x="65151" y="8382"/>
                </a:lnTo>
                <a:lnTo>
                  <a:pt x="106679" y="0"/>
                </a:lnTo>
                <a:lnTo>
                  <a:pt x="2362200" y="0"/>
                </a:lnTo>
                <a:lnTo>
                  <a:pt x="2403729" y="8382"/>
                </a:lnTo>
                <a:lnTo>
                  <a:pt x="2437638" y="31242"/>
                </a:lnTo>
                <a:lnTo>
                  <a:pt x="2460498" y="65151"/>
                </a:lnTo>
                <a:lnTo>
                  <a:pt x="2468879" y="106680"/>
                </a:lnTo>
                <a:lnTo>
                  <a:pt x="2468879" y="533400"/>
                </a:lnTo>
                <a:lnTo>
                  <a:pt x="2460497" y="574929"/>
                </a:lnTo>
                <a:lnTo>
                  <a:pt x="2437637" y="608838"/>
                </a:lnTo>
                <a:lnTo>
                  <a:pt x="2403728" y="631698"/>
                </a:lnTo>
                <a:lnTo>
                  <a:pt x="2362200" y="640080"/>
                </a:lnTo>
                <a:lnTo>
                  <a:pt x="106679" y="640080"/>
                </a:lnTo>
                <a:lnTo>
                  <a:pt x="65150" y="631698"/>
                </a:lnTo>
                <a:lnTo>
                  <a:pt x="31241" y="608838"/>
                </a:lnTo>
                <a:lnTo>
                  <a:pt x="8381" y="574928"/>
                </a:lnTo>
                <a:lnTo>
                  <a:pt x="0" y="533400"/>
                </a:lnTo>
                <a:lnTo>
                  <a:pt x="0" y="10668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439159" y="2722575"/>
            <a:ext cx="2272665" cy="638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05" algn="ctr">
              <a:lnSpc>
                <a:spcPts val="1655"/>
              </a:lnSpc>
              <a:spcBef>
                <a:spcPts val="105"/>
              </a:spcBef>
            </a:pPr>
            <a:r>
              <a:rPr lang="en-US" sz="1400" b="1" spc="-5" dirty="0">
                <a:solidFill>
                  <a:srgbClr val="0D1C2A"/>
                </a:solidFill>
                <a:latin typeface="Bell MT"/>
                <a:cs typeface="Bell MT"/>
              </a:rPr>
              <a:t>Emily Ambizas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,</a:t>
            </a: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400" dirty="0">
              <a:latin typeface="Bell MT"/>
              <a:cs typeface="Bell MT"/>
            </a:endParaRPr>
          </a:p>
          <a:p>
            <a:pPr marL="3175" algn="ctr">
              <a:lnSpc>
                <a:spcPts val="1714"/>
              </a:lnSpc>
            </a:pPr>
            <a:r>
              <a:rPr sz="14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Assistant</a:t>
            </a:r>
            <a:r>
              <a:rPr sz="1450" b="1" i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 </a:t>
            </a:r>
            <a:r>
              <a:rPr sz="14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Dean</a:t>
            </a:r>
            <a:endParaRPr sz="145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2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Experiential Pharmacy</a:t>
            </a:r>
            <a:r>
              <a:rPr sz="1200" b="1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 </a:t>
            </a:r>
            <a:r>
              <a:rPr sz="12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Education</a:t>
            </a:r>
            <a:endParaRPr sz="1200" dirty="0">
              <a:latin typeface="Bell MT"/>
              <a:cs typeface="Bell MT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18358" y="3379983"/>
            <a:ext cx="2286000" cy="764533"/>
          </a:xfrm>
          <a:custGeom>
            <a:avLst/>
            <a:gdLst/>
            <a:ahLst/>
            <a:cxnLst/>
            <a:rect l="l" t="t" r="r" b="b"/>
            <a:pathLst>
              <a:path w="2286000" h="548639">
                <a:moveTo>
                  <a:pt x="0" y="91440"/>
                </a:moveTo>
                <a:lnTo>
                  <a:pt x="7186" y="55828"/>
                </a:lnTo>
                <a:lnTo>
                  <a:pt x="26784" y="26765"/>
                </a:lnTo>
                <a:lnTo>
                  <a:pt x="55849" y="7179"/>
                </a:lnTo>
                <a:lnTo>
                  <a:pt x="91439" y="0"/>
                </a:lnTo>
                <a:lnTo>
                  <a:pt x="2194560" y="0"/>
                </a:lnTo>
                <a:lnTo>
                  <a:pt x="2230171" y="7179"/>
                </a:lnTo>
                <a:lnTo>
                  <a:pt x="2259234" y="26765"/>
                </a:lnTo>
                <a:lnTo>
                  <a:pt x="2278820" y="55828"/>
                </a:lnTo>
                <a:lnTo>
                  <a:pt x="2286000" y="91440"/>
                </a:lnTo>
                <a:lnTo>
                  <a:pt x="2286000" y="457200"/>
                </a:lnTo>
                <a:lnTo>
                  <a:pt x="2278820" y="492811"/>
                </a:lnTo>
                <a:lnTo>
                  <a:pt x="2259234" y="521874"/>
                </a:lnTo>
                <a:lnTo>
                  <a:pt x="2230171" y="541460"/>
                </a:lnTo>
                <a:lnTo>
                  <a:pt x="2194560" y="548640"/>
                </a:lnTo>
                <a:lnTo>
                  <a:pt x="91439" y="548640"/>
                </a:lnTo>
                <a:lnTo>
                  <a:pt x="55849" y="541460"/>
                </a:lnTo>
                <a:lnTo>
                  <a:pt x="26784" y="521874"/>
                </a:lnTo>
                <a:lnTo>
                  <a:pt x="7186" y="492811"/>
                </a:lnTo>
                <a:lnTo>
                  <a:pt x="0" y="457200"/>
                </a:lnTo>
                <a:lnTo>
                  <a:pt x="0" y="9144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20567" y="3525773"/>
            <a:ext cx="1717039" cy="455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965">
              <a:lnSpc>
                <a:spcPts val="1655"/>
              </a:lnSpc>
              <a:spcBef>
                <a:spcPts val="100"/>
              </a:spcBef>
            </a:pP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Patricia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Haas,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 M.A.</a:t>
            </a:r>
            <a:endParaRPr sz="1400" dirty="0">
              <a:latin typeface="Bell MT"/>
              <a:cs typeface="Bell MT"/>
            </a:endParaRPr>
          </a:p>
          <a:p>
            <a:pPr marL="12700">
              <a:lnSpc>
                <a:spcPts val="1714"/>
              </a:lnSpc>
            </a:pPr>
            <a:r>
              <a:rPr sz="14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Assistant </a:t>
            </a:r>
            <a:r>
              <a:rPr sz="14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to </a:t>
            </a:r>
            <a:r>
              <a:rPr sz="14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the</a:t>
            </a:r>
            <a:r>
              <a:rPr sz="1450" b="1" i="1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 </a:t>
            </a:r>
            <a:r>
              <a:rPr sz="14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Dean</a:t>
            </a:r>
            <a:endParaRPr sz="1450" dirty="0">
              <a:latin typeface="Bell MT"/>
              <a:cs typeface="Bell MT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11830" y="4470224"/>
            <a:ext cx="2286000" cy="723900"/>
          </a:xfrm>
          <a:custGeom>
            <a:avLst/>
            <a:gdLst/>
            <a:ahLst/>
            <a:cxnLst/>
            <a:rect l="l" t="t" r="r" b="b"/>
            <a:pathLst>
              <a:path w="2286000" h="723900">
                <a:moveTo>
                  <a:pt x="0" y="120650"/>
                </a:moveTo>
                <a:lnTo>
                  <a:pt x="9480" y="73669"/>
                </a:lnTo>
                <a:lnTo>
                  <a:pt x="35336" y="35321"/>
                </a:lnTo>
                <a:lnTo>
                  <a:pt x="73685" y="9475"/>
                </a:lnTo>
                <a:lnTo>
                  <a:pt x="120650" y="0"/>
                </a:lnTo>
                <a:lnTo>
                  <a:pt x="2165350" y="0"/>
                </a:lnTo>
                <a:lnTo>
                  <a:pt x="2212330" y="9475"/>
                </a:lnTo>
                <a:lnTo>
                  <a:pt x="2250678" y="35321"/>
                </a:lnTo>
                <a:lnTo>
                  <a:pt x="2276524" y="73669"/>
                </a:lnTo>
                <a:lnTo>
                  <a:pt x="2286000" y="120650"/>
                </a:lnTo>
                <a:lnTo>
                  <a:pt x="2286000" y="603250"/>
                </a:lnTo>
                <a:lnTo>
                  <a:pt x="2276524" y="650230"/>
                </a:lnTo>
                <a:lnTo>
                  <a:pt x="2250678" y="688578"/>
                </a:lnTo>
                <a:lnTo>
                  <a:pt x="2212330" y="714424"/>
                </a:lnTo>
                <a:lnTo>
                  <a:pt x="2165350" y="723900"/>
                </a:lnTo>
                <a:lnTo>
                  <a:pt x="120650" y="723900"/>
                </a:lnTo>
                <a:lnTo>
                  <a:pt x="73685" y="714424"/>
                </a:lnTo>
                <a:lnTo>
                  <a:pt x="35336" y="688578"/>
                </a:lnTo>
                <a:lnTo>
                  <a:pt x="9480" y="650230"/>
                </a:lnTo>
                <a:lnTo>
                  <a:pt x="0" y="603250"/>
                </a:lnTo>
                <a:lnTo>
                  <a:pt x="0" y="12065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79879" y="4516897"/>
            <a:ext cx="2473960" cy="461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  <a:tabLst>
                <a:tab pos="2149475" algn="l"/>
                <a:tab pos="2459990" algn="l"/>
              </a:tabLst>
            </a:pPr>
            <a:r>
              <a:rPr lang="en-US" sz="1400" b="1" spc="-10" dirty="0">
                <a:solidFill>
                  <a:srgbClr val="0D1C2A"/>
                </a:solidFill>
                <a:latin typeface="Bell MT"/>
                <a:cs typeface="Bell MT"/>
              </a:rPr>
              <a:t>Steven Ferriolo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,</a:t>
            </a:r>
            <a:r>
              <a:rPr sz="1400" b="1" spc="-5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	</a:t>
            </a:r>
            <a:r>
              <a:rPr sz="1400" b="1" u="sng" spc="-20" dirty="0">
                <a:solidFill>
                  <a:srgbClr val="0D1C2A"/>
                </a:solidFill>
                <a:uFill>
                  <a:solidFill>
                    <a:srgbClr val="D01F2E"/>
                  </a:solidFill>
                </a:uFill>
                <a:latin typeface="Bell MT"/>
                <a:cs typeface="Bell MT"/>
              </a:rPr>
              <a:t> </a:t>
            </a:r>
            <a:endParaRPr sz="1400" dirty="0">
              <a:latin typeface="Bell MT"/>
              <a:cs typeface="Bell MT"/>
            </a:endParaRPr>
          </a:p>
          <a:p>
            <a:pPr marL="537845" marR="612775" indent="-376555">
              <a:lnSpc>
                <a:spcPts val="1680"/>
              </a:lnSpc>
              <a:spcBef>
                <a:spcPts val="85"/>
              </a:spcBef>
            </a:pPr>
            <a:r>
              <a:rPr sz="14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Assistant to the </a:t>
            </a:r>
            <a:r>
              <a:rPr sz="14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Dean </a:t>
            </a:r>
            <a:r>
              <a:rPr sz="1450" b="1" i="1" spc="-30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endParaRPr sz="1450" dirty="0">
              <a:latin typeface="Bell MT"/>
              <a:cs typeface="Bell MT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531870" y="5392673"/>
            <a:ext cx="2286000" cy="548640"/>
          </a:xfrm>
          <a:custGeom>
            <a:avLst/>
            <a:gdLst/>
            <a:ahLst/>
            <a:cxnLst/>
            <a:rect l="l" t="t" r="r" b="b"/>
            <a:pathLst>
              <a:path w="2286000" h="548639">
                <a:moveTo>
                  <a:pt x="0" y="91439"/>
                </a:moveTo>
                <a:lnTo>
                  <a:pt x="7179" y="55828"/>
                </a:lnTo>
                <a:lnTo>
                  <a:pt x="26765" y="26765"/>
                </a:lnTo>
                <a:lnTo>
                  <a:pt x="55828" y="7179"/>
                </a:lnTo>
                <a:lnTo>
                  <a:pt x="91439" y="0"/>
                </a:lnTo>
                <a:lnTo>
                  <a:pt x="2194559" y="0"/>
                </a:lnTo>
                <a:lnTo>
                  <a:pt x="2230171" y="7179"/>
                </a:lnTo>
                <a:lnTo>
                  <a:pt x="2259234" y="26765"/>
                </a:lnTo>
                <a:lnTo>
                  <a:pt x="2278820" y="55828"/>
                </a:lnTo>
                <a:lnTo>
                  <a:pt x="2286000" y="91439"/>
                </a:lnTo>
                <a:lnTo>
                  <a:pt x="2286000" y="457200"/>
                </a:lnTo>
                <a:lnTo>
                  <a:pt x="2278820" y="492790"/>
                </a:lnTo>
                <a:lnTo>
                  <a:pt x="2259234" y="521855"/>
                </a:lnTo>
                <a:lnTo>
                  <a:pt x="2230171" y="541453"/>
                </a:lnTo>
                <a:lnTo>
                  <a:pt x="2194559" y="548639"/>
                </a:lnTo>
                <a:lnTo>
                  <a:pt x="91439" y="548639"/>
                </a:lnTo>
                <a:lnTo>
                  <a:pt x="55828" y="541453"/>
                </a:lnTo>
                <a:lnTo>
                  <a:pt x="26765" y="521855"/>
                </a:lnTo>
                <a:lnTo>
                  <a:pt x="7179" y="492790"/>
                </a:lnTo>
                <a:lnTo>
                  <a:pt x="0" y="457200"/>
                </a:lnTo>
                <a:lnTo>
                  <a:pt x="0" y="91439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753992" y="5425541"/>
            <a:ext cx="1842135" cy="455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Elizabeth </a:t>
            </a:r>
            <a:r>
              <a:rPr sz="1400" b="1" spc="-30" dirty="0">
                <a:solidFill>
                  <a:srgbClr val="0D1C2A"/>
                </a:solidFill>
                <a:latin typeface="Bell MT"/>
                <a:cs typeface="Bell MT"/>
              </a:rPr>
              <a:t>Murray,</a:t>
            </a:r>
            <a:r>
              <a:rPr sz="1400" b="1" spc="-7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M.A.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35" dirty="0">
                <a:solidFill>
                  <a:srgbClr val="0D1C2A"/>
                </a:solidFill>
                <a:latin typeface="Bell MT"/>
                <a:cs typeface="Bell MT"/>
              </a:rPr>
              <a:t>Data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Administrator</a:t>
            </a:r>
            <a:endParaRPr sz="1450">
              <a:latin typeface="Bell MT"/>
              <a:cs typeface="Bell MT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2507800" y="2220594"/>
            <a:ext cx="6455796" cy="3751325"/>
            <a:chOff x="2527802" y="2189988"/>
            <a:chExt cx="6455796" cy="3751325"/>
          </a:xfrm>
        </p:grpSpPr>
        <p:sp>
          <p:nvSpPr>
            <p:cNvPr id="28" name="object 28"/>
            <p:cNvSpPr/>
            <p:nvPr/>
          </p:nvSpPr>
          <p:spPr>
            <a:xfrm>
              <a:off x="2527802" y="2189988"/>
              <a:ext cx="3519302" cy="3751325"/>
            </a:xfrm>
            <a:custGeom>
              <a:avLst/>
              <a:gdLst/>
              <a:ahLst/>
              <a:cxnLst/>
              <a:rect l="l" t="t" r="r" b="b"/>
              <a:pathLst>
                <a:path w="3532504" h="3692525">
                  <a:moveTo>
                    <a:pt x="533400" y="0"/>
                  </a:moveTo>
                  <a:lnTo>
                    <a:pt x="266700" y="0"/>
                  </a:lnTo>
                  <a:lnTo>
                    <a:pt x="266700" y="1561211"/>
                  </a:lnTo>
                  <a:lnTo>
                    <a:pt x="0" y="1561211"/>
                  </a:lnTo>
                </a:path>
                <a:path w="3532504" h="3692525">
                  <a:moveTo>
                    <a:pt x="532892" y="0"/>
                  </a:moveTo>
                  <a:lnTo>
                    <a:pt x="271018" y="0"/>
                  </a:lnTo>
                  <a:lnTo>
                    <a:pt x="271018" y="2165477"/>
                  </a:lnTo>
                  <a:lnTo>
                    <a:pt x="9143" y="2165477"/>
                  </a:lnTo>
                </a:path>
                <a:path w="3532504" h="3692525">
                  <a:moveTo>
                    <a:pt x="533400" y="0"/>
                  </a:moveTo>
                  <a:lnTo>
                    <a:pt x="266700" y="0"/>
                  </a:lnTo>
                  <a:lnTo>
                    <a:pt x="266700" y="2876677"/>
                  </a:lnTo>
                  <a:lnTo>
                    <a:pt x="0" y="2876677"/>
                  </a:lnTo>
                </a:path>
                <a:path w="3532504" h="3692525">
                  <a:moveTo>
                    <a:pt x="533400" y="0"/>
                  </a:moveTo>
                  <a:lnTo>
                    <a:pt x="266700" y="0"/>
                  </a:lnTo>
                  <a:lnTo>
                    <a:pt x="266700" y="3692347"/>
                  </a:lnTo>
                  <a:lnTo>
                    <a:pt x="0" y="3692347"/>
                  </a:lnTo>
                </a:path>
                <a:path w="3532504" h="3692525">
                  <a:moveTo>
                    <a:pt x="3296412" y="865632"/>
                  </a:moveTo>
                  <a:lnTo>
                    <a:pt x="3532124" y="865632"/>
                  </a:lnTo>
                  <a:lnTo>
                    <a:pt x="3532124" y="3476498"/>
                  </a:lnTo>
                  <a:lnTo>
                    <a:pt x="3303524" y="3476498"/>
                  </a:lnTo>
                </a:path>
              </a:pathLst>
            </a:custGeom>
            <a:ln w="9144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688073" y="2711958"/>
              <a:ext cx="2295525" cy="640080"/>
            </a:xfrm>
            <a:custGeom>
              <a:avLst/>
              <a:gdLst/>
              <a:ahLst/>
              <a:cxnLst/>
              <a:rect l="l" t="t" r="r" b="b"/>
              <a:pathLst>
                <a:path w="2295525" h="640079">
                  <a:moveTo>
                    <a:pt x="0" y="106679"/>
                  </a:moveTo>
                  <a:lnTo>
                    <a:pt x="8381" y="65150"/>
                  </a:lnTo>
                  <a:lnTo>
                    <a:pt x="31241" y="31241"/>
                  </a:lnTo>
                  <a:lnTo>
                    <a:pt x="65150" y="8381"/>
                  </a:lnTo>
                  <a:lnTo>
                    <a:pt x="106679" y="0"/>
                  </a:lnTo>
                  <a:lnTo>
                    <a:pt x="2188464" y="0"/>
                  </a:lnTo>
                  <a:lnTo>
                    <a:pt x="2229993" y="8382"/>
                  </a:lnTo>
                  <a:lnTo>
                    <a:pt x="2263902" y="31242"/>
                  </a:lnTo>
                  <a:lnTo>
                    <a:pt x="2286761" y="65151"/>
                  </a:lnTo>
                  <a:lnTo>
                    <a:pt x="2295144" y="106679"/>
                  </a:lnTo>
                  <a:lnTo>
                    <a:pt x="2295144" y="533400"/>
                  </a:lnTo>
                  <a:lnTo>
                    <a:pt x="2286762" y="574928"/>
                  </a:lnTo>
                  <a:lnTo>
                    <a:pt x="2263902" y="608838"/>
                  </a:lnTo>
                  <a:lnTo>
                    <a:pt x="2229993" y="631698"/>
                  </a:lnTo>
                  <a:lnTo>
                    <a:pt x="2188464" y="640079"/>
                  </a:lnTo>
                  <a:lnTo>
                    <a:pt x="106679" y="640079"/>
                  </a:lnTo>
                  <a:lnTo>
                    <a:pt x="65150" y="631697"/>
                  </a:lnTo>
                  <a:lnTo>
                    <a:pt x="31242" y="608837"/>
                  </a:lnTo>
                  <a:lnTo>
                    <a:pt x="8382" y="574928"/>
                  </a:lnTo>
                  <a:lnTo>
                    <a:pt x="0" y="533400"/>
                  </a:lnTo>
                  <a:lnTo>
                    <a:pt x="0" y="106679"/>
                  </a:lnTo>
                  <a:close/>
                </a:path>
              </a:pathLst>
            </a:custGeom>
            <a:ln w="25907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6780021" y="2791206"/>
            <a:ext cx="2112645" cy="4546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Maria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Mantione,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35" dirty="0">
                <a:solidFill>
                  <a:srgbClr val="0D1C2A"/>
                </a:solidFill>
                <a:latin typeface="Bell MT"/>
                <a:cs typeface="Bell MT"/>
              </a:rPr>
              <a:t>Program</a:t>
            </a: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Director</a:t>
            </a:r>
            <a:endParaRPr sz="1450">
              <a:latin typeface="Bell MT"/>
              <a:cs typeface="Bell MT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517135" y="2185225"/>
            <a:ext cx="3955415" cy="2358390"/>
            <a:chOff x="4517135" y="2185225"/>
            <a:chExt cx="3955415" cy="2358390"/>
          </a:xfrm>
        </p:grpSpPr>
        <p:sp>
          <p:nvSpPr>
            <p:cNvPr id="32" name="object 32"/>
            <p:cNvSpPr/>
            <p:nvPr/>
          </p:nvSpPr>
          <p:spPr>
            <a:xfrm>
              <a:off x="5807963" y="2189988"/>
              <a:ext cx="2026920" cy="2229485"/>
            </a:xfrm>
            <a:custGeom>
              <a:avLst/>
              <a:gdLst/>
              <a:ahLst/>
              <a:cxnLst/>
              <a:rect l="l" t="t" r="r" b="b"/>
              <a:pathLst>
                <a:path w="2026920" h="2229485">
                  <a:moveTo>
                    <a:pt x="288036" y="0"/>
                  </a:moveTo>
                  <a:lnTo>
                    <a:pt x="2026539" y="0"/>
                  </a:lnTo>
                  <a:lnTo>
                    <a:pt x="2026539" y="521842"/>
                  </a:lnTo>
                </a:path>
                <a:path w="2026920" h="2229485">
                  <a:moveTo>
                    <a:pt x="2539" y="865632"/>
                  </a:moveTo>
                  <a:lnTo>
                    <a:pt x="231139" y="865632"/>
                  </a:lnTo>
                  <a:lnTo>
                    <a:pt x="231139" y="2229485"/>
                  </a:lnTo>
                  <a:lnTo>
                    <a:pt x="0" y="2229485"/>
                  </a:lnTo>
                </a:path>
              </a:pathLst>
            </a:custGeom>
            <a:ln w="9144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517135" y="2507030"/>
              <a:ext cx="111368" cy="30017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572761" y="2530602"/>
              <a:ext cx="4445" cy="205740"/>
            </a:xfrm>
            <a:custGeom>
              <a:avLst/>
              <a:gdLst/>
              <a:ahLst/>
              <a:cxnLst/>
              <a:rect l="l" t="t" r="r" b="b"/>
              <a:pathLst>
                <a:path w="4445" h="205739">
                  <a:moveTo>
                    <a:pt x="2159" y="-12953"/>
                  </a:moveTo>
                  <a:lnTo>
                    <a:pt x="2159" y="218313"/>
                  </a:lnTo>
                </a:path>
              </a:pathLst>
            </a:custGeom>
            <a:ln w="30225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59117" y="4181094"/>
              <a:ext cx="1800225" cy="349250"/>
            </a:xfrm>
            <a:custGeom>
              <a:avLst/>
              <a:gdLst/>
              <a:ahLst/>
              <a:cxnLst/>
              <a:rect l="l" t="t" r="r" b="b"/>
              <a:pathLst>
                <a:path w="1800225" h="349250">
                  <a:moveTo>
                    <a:pt x="0" y="58165"/>
                  </a:moveTo>
                  <a:lnTo>
                    <a:pt x="4570" y="35522"/>
                  </a:lnTo>
                  <a:lnTo>
                    <a:pt x="17033" y="17033"/>
                  </a:lnTo>
                  <a:lnTo>
                    <a:pt x="35522" y="4570"/>
                  </a:lnTo>
                  <a:lnTo>
                    <a:pt x="58165" y="0"/>
                  </a:lnTo>
                  <a:lnTo>
                    <a:pt x="1741677" y="0"/>
                  </a:lnTo>
                  <a:lnTo>
                    <a:pt x="1764321" y="4570"/>
                  </a:lnTo>
                  <a:lnTo>
                    <a:pt x="1782810" y="17033"/>
                  </a:lnTo>
                  <a:lnTo>
                    <a:pt x="1795273" y="35522"/>
                  </a:lnTo>
                  <a:lnTo>
                    <a:pt x="1799843" y="58165"/>
                  </a:lnTo>
                  <a:lnTo>
                    <a:pt x="1799843" y="290829"/>
                  </a:lnTo>
                  <a:lnTo>
                    <a:pt x="1795273" y="313473"/>
                  </a:lnTo>
                  <a:lnTo>
                    <a:pt x="1782810" y="331962"/>
                  </a:lnTo>
                  <a:lnTo>
                    <a:pt x="1764321" y="344425"/>
                  </a:lnTo>
                  <a:lnTo>
                    <a:pt x="1741677" y="348995"/>
                  </a:lnTo>
                  <a:lnTo>
                    <a:pt x="58165" y="348995"/>
                  </a:lnTo>
                  <a:lnTo>
                    <a:pt x="35522" y="344425"/>
                  </a:lnTo>
                  <a:lnTo>
                    <a:pt x="17033" y="331962"/>
                  </a:lnTo>
                  <a:lnTo>
                    <a:pt x="4570" y="313473"/>
                  </a:lnTo>
                  <a:lnTo>
                    <a:pt x="0" y="290829"/>
                  </a:lnTo>
                  <a:lnTo>
                    <a:pt x="0" y="58165"/>
                  </a:lnTo>
                  <a:close/>
                </a:path>
              </a:pathLst>
            </a:custGeom>
            <a:ln w="25908">
              <a:solidFill>
                <a:srgbClr val="518FC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407009" y="2910332"/>
            <a:ext cx="1929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D1C2A"/>
                </a:solidFill>
                <a:latin typeface="Bell MT"/>
                <a:cs typeface="Bell MT"/>
              </a:rPr>
              <a:t>Academic</a:t>
            </a:r>
            <a:r>
              <a:rPr sz="1800" b="1" spc="-6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800" b="1" spc="-15" dirty="0">
                <a:solidFill>
                  <a:srgbClr val="0D1C2A"/>
                </a:solidFill>
                <a:latin typeface="Bell MT"/>
                <a:cs typeface="Bell MT"/>
              </a:rPr>
              <a:t>Advisors</a:t>
            </a:r>
            <a:endParaRPr sz="1800">
              <a:latin typeface="Bell MT"/>
              <a:cs typeface="Bel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040118" y="4148454"/>
            <a:ext cx="10375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1295" marR="5080" indent="-18923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Cherie</a:t>
            </a:r>
            <a:r>
              <a:rPr sz="1200" b="1" spc="-6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10" dirty="0">
                <a:solidFill>
                  <a:srgbClr val="0D1C2A"/>
                </a:solidFill>
                <a:latin typeface="Bell MT"/>
                <a:cs typeface="Bell MT"/>
              </a:rPr>
              <a:t>Pannizo 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200">
              <a:latin typeface="Bell MT"/>
              <a:cs typeface="Bell MT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6659118" y="4693158"/>
            <a:ext cx="1800225" cy="350520"/>
          </a:xfrm>
          <a:custGeom>
            <a:avLst/>
            <a:gdLst/>
            <a:ahLst/>
            <a:cxnLst/>
            <a:rect l="l" t="t" r="r" b="b"/>
            <a:pathLst>
              <a:path w="1800225" h="350520">
                <a:moveTo>
                  <a:pt x="0" y="58420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20" y="0"/>
                </a:lnTo>
                <a:lnTo>
                  <a:pt x="1741424" y="0"/>
                </a:lnTo>
                <a:lnTo>
                  <a:pt x="1764160" y="4591"/>
                </a:lnTo>
                <a:lnTo>
                  <a:pt x="1782730" y="17113"/>
                </a:lnTo>
                <a:lnTo>
                  <a:pt x="1795252" y="35683"/>
                </a:lnTo>
                <a:lnTo>
                  <a:pt x="1799843" y="58420"/>
                </a:lnTo>
                <a:lnTo>
                  <a:pt x="1799843" y="292100"/>
                </a:lnTo>
                <a:lnTo>
                  <a:pt x="1795252" y="314836"/>
                </a:lnTo>
                <a:lnTo>
                  <a:pt x="1782730" y="333406"/>
                </a:lnTo>
                <a:lnTo>
                  <a:pt x="1764160" y="345928"/>
                </a:lnTo>
                <a:lnTo>
                  <a:pt x="1741424" y="350520"/>
                </a:lnTo>
                <a:lnTo>
                  <a:pt x="58420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895338" y="4661154"/>
            <a:ext cx="13271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6075" marR="5080" indent="-33401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Shaquana</a:t>
            </a:r>
            <a:r>
              <a:rPr sz="1200" b="1" spc="-2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Benjamin  Secretary</a:t>
            </a:r>
            <a:endParaRPr sz="1200">
              <a:latin typeface="Bell MT"/>
              <a:cs typeface="Bell MT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811011" y="2189988"/>
            <a:ext cx="847090" cy="2678430"/>
          </a:xfrm>
          <a:custGeom>
            <a:avLst/>
            <a:gdLst/>
            <a:ahLst/>
            <a:cxnLst/>
            <a:rect l="l" t="t" r="r" b="b"/>
            <a:pathLst>
              <a:path w="847090" h="2678429">
                <a:moveTo>
                  <a:pt x="284988" y="0"/>
                </a:moveTo>
                <a:lnTo>
                  <a:pt x="565785" y="0"/>
                </a:lnTo>
                <a:lnTo>
                  <a:pt x="565785" y="2165477"/>
                </a:lnTo>
                <a:lnTo>
                  <a:pt x="846582" y="2165477"/>
                </a:lnTo>
              </a:path>
              <a:path w="847090" h="2678429">
                <a:moveTo>
                  <a:pt x="0" y="865632"/>
                </a:moveTo>
                <a:lnTo>
                  <a:pt x="423417" y="865632"/>
                </a:lnTo>
                <a:lnTo>
                  <a:pt x="423417" y="2678303"/>
                </a:lnTo>
                <a:lnTo>
                  <a:pt x="846963" y="2678303"/>
                </a:lnTo>
              </a:path>
            </a:pathLst>
          </a:custGeom>
          <a:ln w="9144">
            <a:solidFill>
              <a:srgbClr val="D01B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  <p:sp>
        <p:nvSpPr>
          <p:cNvPr id="42" name="object 23">
            <a:extLst>
              <a:ext uri="{FF2B5EF4-FFF2-40B4-BE49-F238E27FC236}">
                <a16:creationId xmlns:a16="http://schemas.microsoft.com/office/drawing/2014/main" id="{BCB3F457-211A-414E-8E81-85648E291DF6}"/>
              </a:ext>
            </a:extLst>
          </p:cNvPr>
          <p:cNvSpPr/>
          <p:nvPr/>
        </p:nvSpPr>
        <p:spPr>
          <a:xfrm>
            <a:off x="239162" y="5435382"/>
            <a:ext cx="2286000" cy="723900"/>
          </a:xfrm>
          <a:custGeom>
            <a:avLst/>
            <a:gdLst/>
            <a:ahLst/>
            <a:cxnLst/>
            <a:rect l="l" t="t" r="r" b="b"/>
            <a:pathLst>
              <a:path w="2286000" h="723900">
                <a:moveTo>
                  <a:pt x="0" y="120650"/>
                </a:moveTo>
                <a:lnTo>
                  <a:pt x="9480" y="73669"/>
                </a:lnTo>
                <a:lnTo>
                  <a:pt x="35336" y="35321"/>
                </a:lnTo>
                <a:lnTo>
                  <a:pt x="73685" y="9475"/>
                </a:lnTo>
                <a:lnTo>
                  <a:pt x="120650" y="0"/>
                </a:lnTo>
                <a:lnTo>
                  <a:pt x="2165350" y="0"/>
                </a:lnTo>
                <a:lnTo>
                  <a:pt x="2212330" y="9475"/>
                </a:lnTo>
                <a:lnTo>
                  <a:pt x="2250678" y="35321"/>
                </a:lnTo>
                <a:lnTo>
                  <a:pt x="2276524" y="73669"/>
                </a:lnTo>
                <a:lnTo>
                  <a:pt x="2286000" y="120650"/>
                </a:lnTo>
                <a:lnTo>
                  <a:pt x="2286000" y="603250"/>
                </a:lnTo>
                <a:lnTo>
                  <a:pt x="2276524" y="650230"/>
                </a:lnTo>
                <a:lnTo>
                  <a:pt x="2250678" y="688578"/>
                </a:lnTo>
                <a:lnTo>
                  <a:pt x="2212330" y="714424"/>
                </a:lnTo>
                <a:lnTo>
                  <a:pt x="2165350" y="723900"/>
                </a:lnTo>
                <a:lnTo>
                  <a:pt x="120650" y="723900"/>
                </a:lnTo>
                <a:lnTo>
                  <a:pt x="73685" y="714424"/>
                </a:lnTo>
                <a:lnTo>
                  <a:pt x="35336" y="688578"/>
                </a:lnTo>
                <a:lnTo>
                  <a:pt x="9480" y="650230"/>
                </a:lnTo>
                <a:lnTo>
                  <a:pt x="0" y="603250"/>
                </a:lnTo>
                <a:lnTo>
                  <a:pt x="0" y="12065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4DC35EC-D832-4909-9C39-A6A0DFEB8583}"/>
              </a:ext>
            </a:extLst>
          </p:cNvPr>
          <p:cNvSpPr txBox="1"/>
          <p:nvPr/>
        </p:nvSpPr>
        <p:spPr>
          <a:xfrm>
            <a:off x="251872" y="5545182"/>
            <a:ext cx="4572000" cy="560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  <a:tabLst>
                <a:tab pos="2149475" algn="l"/>
                <a:tab pos="2459990" algn="l"/>
              </a:tabLst>
            </a:pPr>
            <a:r>
              <a:rPr lang="en-US" sz="1400" b="1" spc="-10" dirty="0">
                <a:solidFill>
                  <a:srgbClr val="0D1C2A"/>
                </a:solidFill>
                <a:latin typeface="Bell MT"/>
                <a:cs typeface="Bell MT"/>
              </a:rPr>
              <a:t>Tai Hong Kim</a:t>
            </a:r>
            <a:r>
              <a:rPr lang="en-US" sz="1400" b="1" spc="-5" dirty="0">
                <a:solidFill>
                  <a:srgbClr val="0D1C2A"/>
                </a:solidFill>
                <a:latin typeface="Bell MT"/>
                <a:cs typeface="Bell MT"/>
              </a:rPr>
              <a:t>,</a:t>
            </a:r>
            <a:r>
              <a:rPr lang="en-US" sz="1400" b="1" spc="-5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lang="en-US"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	</a:t>
            </a:r>
            <a:r>
              <a:rPr lang="en-US" sz="1400" b="1" u="sng" spc="-20" dirty="0">
                <a:solidFill>
                  <a:srgbClr val="0D1C2A"/>
                </a:solidFill>
                <a:uFill>
                  <a:solidFill>
                    <a:srgbClr val="D01F2E"/>
                  </a:solidFill>
                </a:uFill>
                <a:latin typeface="Bell MT"/>
                <a:cs typeface="Bell MT"/>
              </a:rPr>
              <a:t> </a:t>
            </a:r>
            <a:endParaRPr lang="en-US" sz="1400" dirty="0">
              <a:latin typeface="Bell MT"/>
              <a:cs typeface="Bell MT"/>
            </a:endParaRPr>
          </a:p>
          <a:p>
            <a:pPr marL="537845" marR="612775" indent="-376555">
              <a:lnSpc>
                <a:spcPts val="1680"/>
              </a:lnSpc>
              <a:spcBef>
                <a:spcPts val="85"/>
              </a:spcBef>
            </a:pPr>
            <a:r>
              <a:rPr lang="en-US" sz="160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Assistant to the </a:t>
            </a:r>
            <a:r>
              <a:rPr lang="en-US" sz="160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4"/>
              </a:rPr>
              <a:t>Dean </a:t>
            </a:r>
            <a:r>
              <a:rPr lang="en-US" sz="1600" b="1" i="1" spc="-30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endParaRPr lang="en-US" sz="1600" dirty="0">
              <a:latin typeface="Bell MT"/>
              <a:cs typeface="Bel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2733" y="727328"/>
            <a:ext cx="6557009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0580" marR="5080" indent="-2088514">
              <a:lnSpc>
                <a:spcPct val="100000"/>
              </a:lnSpc>
              <a:spcBef>
                <a:spcPts val="100"/>
              </a:spcBef>
              <a:tabLst>
                <a:tab pos="1770380" algn="l"/>
              </a:tabLst>
            </a:pPr>
            <a:r>
              <a:rPr spc="-5" dirty="0"/>
              <a:t>College</a:t>
            </a:r>
            <a:r>
              <a:rPr spc="55" dirty="0"/>
              <a:t> </a:t>
            </a:r>
            <a:r>
              <a:rPr dirty="0"/>
              <a:t>of	Pharmacy and </a:t>
            </a:r>
            <a:r>
              <a:rPr spc="-5" dirty="0"/>
              <a:t>Health </a:t>
            </a:r>
            <a:r>
              <a:rPr dirty="0"/>
              <a:t>Sciences  Student</a:t>
            </a:r>
            <a:r>
              <a:rPr spc="-5" dirty="0"/>
              <a:t> </a:t>
            </a:r>
            <a:r>
              <a:rPr dirty="0"/>
              <a:t>Affairs</a:t>
            </a:r>
          </a:p>
        </p:txBody>
      </p:sp>
      <p:sp>
        <p:nvSpPr>
          <p:cNvPr id="3" name="object 3"/>
          <p:cNvSpPr/>
          <p:nvPr/>
        </p:nvSpPr>
        <p:spPr>
          <a:xfrm>
            <a:off x="3048761" y="1893570"/>
            <a:ext cx="3048000" cy="990600"/>
          </a:xfrm>
          <a:custGeom>
            <a:avLst/>
            <a:gdLst/>
            <a:ahLst/>
            <a:cxnLst/>
            <a:rect l="l" t="t" r="r" b="b"/>
            <a:pathLst>
              <a:path w="3048000" h="990600">
                <a:moveTo>
                  <a:pt x="0" y="165100"/>
                </a:moveTo>
                <a:lnTo>
                  <a:pt x="5897" y="121208"/>
                </a:lnTo>
                <a:lnTo>
                  <a:pt x="22540" y="81769"/>
                </a:lnTo>
                <a:lnTo>
                  <a:pt x="48355" y="48355"/>
                </a:lnTo>
                <a:lnTo>
                  <a:pt x="81769" y="22540"/>
                </a:lnTo>
                <a:lnTo>
                  <a:pt x="121208" y="5897"/>
                </a:lnTo>
                <a:lnTo>
                  <a:pt x="165100" y="0"/>
                </a:lnTo>
                <a:lnTo>
                  <a:pt x="2882900" y="0"/>
                </a:lnTo>
                <a:lnTo>
                  <a:pt x="2926791" y="5897"/>
                </a:lnTo>
                <a:lnTo>
                  <a:pt x="2966230" y="22540"/>
                </a:lnTo>
                <a:lnTo>
                  <a:pt x="2999644" y="48355"/>
                </a:lnTo>
                <a:lnTo>
                  <a:pt x="3025459" y="81769"/>
                </a:lnTo>
                <a:lnTo>
                  <a:pt x="3042102" y="121208"/>
                </a:lnTo>
                <a:lnTo>
                  <a:pt x="3048000" y="165100"/>
                </a:lnTo>
                <a:lnTo>
                  <a:pt x="3048000" y="825500"/>
                </a:lnTo>
                <a:lnTo>
                  <a:pt x="3042102" y="869391"/>
                </a:lnTo>
                <a:lnTo>
                  <a:pt x="3025459" y="908830"/>
                </a:lnTo>
                <a:lnTo>
                  <a:pt x="2999644" y="942244"/>
                </a:lnTo>
                <a:lnTo>
                  <a:pt x="2966230" y="968059"/>
                </a:lnTo>
                <a:lnTo>
                  <a:pt x="2926791" y="984702"/>
                </a:lnTo>
                <a:lnTo>
                  <a:pt x="2882900" y="990600"/>
                </a:lnTo>
                <a:lnTo>
                  <a:pt x="165100" y="990600"/>
                </a:lnTo>
                <a:lnTo>
                  <a:pt x="121208" y="984702"/>
                </a:lnTo>
                <a:lnTo>
                  <a:pt x="81769" y="968059"/>
                </a:lnTo>
                <a:lnTo>
                  <a:pt x="48355" y="942244"/>
                </a:lnTo>
                <a:lnTo>
                  <a:pt x="22540" y="908830"/>
                </a:lnTo>
                <a:lnTo>
                  <a:pt x="5897" y="869391"/>
                </a:lnTo>
                <a:lnTo>
                  <a:pt x="0" y="825500"/>
                </a:lnTo>
                <a:lnTo>
                  <a:pt x="0" y="16510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360801" y="1957196"/>
            <a:ext cx="2421890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ts val="2100"/>
              </a:lnSpc>
              <a:spcBef>
                <a:spcPts val="100"/>
              </a:spcBef>
            </a:pPr>
            <a:r>
              <a:rPr sz="1800" b="1" spc="-15" dirty="0">
                <a:solidFill>
                  <a:srgbClr val="0D1C2A"/>
                </a:solidFill>
                <a:latin typeface="Bell MT"/>
                <a:cs typeface="Bell MT"/>
              </a:rPr>
              <a:t>Joseph </a:t>
            </a:r>
            <a:r>
              <a:rPr sz="1800" b="1" spc="-5" dirty="0">
                <a:solidFill>
                  <a:srgbClr val="0D1C2A"/>
                </a:solidFill>
                <a:latin typeface="Bell MT"/>
                <a:cs typeface="Bell MT"/>
              </a:rPr>
              <a:t>Etzel,</a:t>
            </a:r>
            <a:r>
              <a:rPr sz="1800" b="1" spc="-1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800" b="1" spc="-25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800" dirty="0">
              <a:latin typeface="Bell MT"/>
              <a:cs typeface="Bell MT"/>
            </a:endParaRPr>
          </a:p>
          <a:p>
            <a:pPr marL="2540" algn="ctr">
              <a:lnSpc>
                <a:spcPts val="2460"/>
              </a:lnSpc>
            </a:pPr>
            <a:r>
              <a:rPr sz="2100" b="1" i="1" u="sng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Associate</a:t>
            </a:r>
            <a:r>
              <a:rPr sz="210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 </a:t>
            </a:r>
            <a:r>
              <a:rPr sz="2100" b="1" i="1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Dean</a:t>
            </a:r>
            <a:endParaRPr sz="2100" dirty="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</a:pPr>
            <a:endParaRPr sz="1800" dirty="0">
              <a:latin typeface="Bell MT"/>
              <a:cs typeface="Bel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81022" y="4365497"/>
            <a:ext cx="2295525" cy="1045844"/>
          </a:xfrm>
          <a:custGeom>
            <a:avLst/>
            <a:gdLst/>
            <a:ahLst/>
            <a:cxnLst/>
            <a:rect l="l" t="t" r="r" b="b"/>
            <a:pathLst>
              <a:path w="2295525" h="1045845">
                <a:moveTo>
                  <a:pt x="0" y="174244"/>
                </a:moveTo>
                <a:lnTo>
                  <a:pt x="6221" y="127911"/>
                </a:lnTo>
                <a:lnTo>
                  <a:pt x="23781" y="86284"/>
                </a:lnTo>
                <a:lnTo>
                  <a:pt x="51022" y="51022"/>
                </a:lnTo>
                <a:lnTo>
                  <a:pt x="86284" y="23781"/>
                </a:lnTo>
                <a:lnTo>
                  <a:pt x="127911" y="6221"/>
                </a:lnTo>
                <a:lnTo>
                  <a:pt x="174244" y="0"/>
                </a:lnTo>
                <a:lnTo>
                  <a:pt x="2120900" y="0"/>
                </a:lnTo>
                <a:lnTo>
                  <a:pt x="2167232" y="6221"/>
                </a:lnTo>
                <a:lnTo>
                  <a:pt x="2208859" y="23781"/>
                </a:lnTo>
                <a:lnTo>
                  <a:pt x="2244121" y="51022"/>
                </a:lnTo>
                <a:lnTo>
                  <a:pt x="2271362" y="86284"/>
                </a:lnTo>
                <a:lnTo>
                  <a:pt x="2288922" y="127911"/>
                </a:lnTo>
                <a:lnTo>
                  <a:pt x="2295143" y="174244"/>
                </a:lnTo>
                <a:lnTo>
                  <a:pt x="2295143" y="871219"/>
                </a:lnTo>
                <a:lnTo>
                  <a:pt x="2288922" y="917552"/>
                </a:lnTo>
                <a:lnTo>
                  <a:pt x="2271362" y="959179"/>
                </a:lnTo>
                <a:lnTo>
                  <a:pt x="2244121" y="994441"/>
                </a:lnTo>
                <a:lnTo>
                  <a:pt x="2208859" y="1021682"/>
                </a:lnTo>
                <a:lnTo>
                  <a:pt x="2167232" y="1039242"/>
                </a:lnTo>
                <a:lnTo>
                  <a:pt x="2120900" y="1045463"/>
                </a:lnTo>
                <a:lnTo>
                  <a:pt x="174244" y="1045463"/>
                </a:lnTo>
                <a:lnTo>
                  <a:pt x="127911" y="1039242"/>
                </a:lnTo>
                <a:lnTo>
                  <a:pt x="86284" y="1021682"/>
                </a:lnTo>
                <a:lnTo>
                  <a:pt x="51022" y="994441"/>
                </a:lnTo>
                <a:lnTo>
                  <a:pt x="23781" y="959179"/>
                </a:lnTo>
                <a:lnTo>
                  <a:pt x="6221" y="917552"/>
                </a:lnTo>
                <a:lnTo>
                  <a:pt x="0" y="871219"/>
                </a:lnTo>
                <a:lnTo>
                  <a:pt x="0" y="174244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46198" y="4434332"/>
            <a:ext cx="1761489" cy="88201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 indent="1270" algn="ctr">
              <a:lnSpc>
                <a:spcPct val="96800"/>
              </a:lnSpc>
              <a:spcBef>
                <a:spcPts val="155"/>
              </a:spcBef>
            </a:pP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Diana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Patino, 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M.A. 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Assistant Director of  </a:t>
            </a: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Student Activities and  Administration</a:t>
            </a:r>
            <a:endParaRPr sz="1450">
              <a:latin typeface="Bell MT"/>
              <a:cs typeface="Bell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16973" y="2878645"/>
            <a:ext cx="3839210" cy="2545715"/>
            <a:chOff x="3216973" y="2878645"/>
            <a:chExt cx="3839210" cy="2545715"/>
          </a:xfrm>
        </p:grpSpPr>
        <p:sp>
          <p:nvSpPr>
            <p:cNvPr id="8" name="object 8"/>
            <p:cNvSpPr/>
            <p:nvPr/>
          </p:nvSpPr>
          <p:spPr>
            <a:xfrm>
              <a:off x="3221735" y="2883407"/>
              <a:ext cx="1350645" cy="1481455"/>
            </a:xfrm>
            <a:custGeom>
              <a:avLst/>
              <a:gdLst/>
              <a:ahLst/>
              <a:cxnLst/>
              <a:rect l="l" t="t" r="r" b="b"/>
              <a:pathLst>
                <a:path w="1350645" h="1481454">
                  <a:moveTo>
                    <a:pt x="1350137" y="0"/>
                  </a:moveTo>
                  <a:lnTo>
                    <a:pt x="1350137" y="740536"/>
                  </a:lnTo>
                  <a:lnTo>
                    <a:pt x="0" y="740536"/>
                  </a:lnTo>
                  <a:lnTo>
                    <a:pt x="0" y="1481073"/>
                  </a:lnTo>
                </a:path>
              </a:pathLst>
            </a:custGeom>
            <a:ln w="9143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48021" y="4365497"/>
              <a:ext cx="2295525" cy="1045844"/>
            </a:xfrm>
            <a:custGeom>
              <a:avLst/>
              <a:gdLst/>
              <a:ahLst/>
              <a:cxnLst/>
              <a:rect l="l" t="t" r="r" b="b"/>
              <a:pathLst>
                <a:path w="2295525" h="1045845">
                  <a:moveTo>
                    <a:pt x="0" y="174244"/>
                  </a:moveTo>
                  <a:lnTo>
                    <a:pt x="6221" y="127911"/>
                  </a:lnTo>
                  <a:lnTo>
                    <a:pt x="23781" y="86284"/>
                  </a:lnTo>
                  <a:lnTo>
                    <a:pt x="51022" y="51022"/>
                  </a:lnTo>
                  <a:lnTo>
                    <a:pt x="86284" y="23781"/>
                  </a:lnTo>
                  <a:lnTo>
                    <a:pt x="127911" y="6221"/>
                  </a:lnTo>
                  <a:lnTo>
                    <a:pt x="174243" y="0"/>
                  </a:lnTo>
                  <a:lnTo>
                    <a:pt x="2120900" y="0"/>
                  </a:lnTo>
                  <a:lnTo>
                    <a:pt x="2167232" y="6221"/>
                  </a:lnTo>
                  <a:lnTo>
                    <a:pt x="2208859" y="23781"/>
                  </a:lnTo>
                  <a:lnTo>
                    <a:pt x="2244121" y="51022"/>
                  </a:lnTo>
                  <a:lnTo>
                    <a:pt x="2271362" y="86284"/>
                  </a:lnTo>
                  <a:lnTo>
                    <a:pt x="2288922" y="127911"/>
                  </a:lnTo>
                  <a:lnTo>
                    <a:pt x="2295144" y="174244"/>
                  </a:lnTo>
                  <a:lnTo>
                    <a:pt x="2295144" y="871219"/>
                  </a:lnTo>
                  <a:lnTo>
                    <a:pt x="2288922" y="917552"/>
                  </a:lnTo>
                  <a:lnTo>
                    <a:pt x="2271362" y="959179"/>
                  </a:lnTo>
                  <a:lnTo>
                    <a:pt x="2244121" y="994441"/>
                  </a:lnTo>
                  <a:lnTo>
                    <a:pt x="2208859" y="1021682"/>
                  </a:lnTo>
                  <a:lnTo>
                    <a:pt x="2167232" y="1039242"/>
                  </a:lnTo>
                  <a:lnTo>
                    <a:pt x="2120900" y="1045463"/>
                  </a:lnTo>
                  <a:lnTo>
                    <a:pt x="174243" y="1045463"/>
                  </a:lnTo>
                  <a:lnTo>
                    <a:pt x="127911" y="1039242"/>
                  </a:lnTo>
                  <a:lnTo>
                    <a:pt x="86284" y="1021682"/>
                  </a:lnTo>
                  <a:lnTo>
                    <a:pt x="51022" y="994441"/>
                  </a:lnTo>
                  <a:lnTo>
                    <a:pt x="23781" y="959179"/>
                  </a:lnTo>
                  <a:lnTo>
                    <a:pt x="6221" y="917552"/>
                  </a:lnTo>
                  <a:lnTo>
                    <a:pt x="0" y="871219"/>
                  </a:lnTo>
                  <a:lnTo>
                    <a:pt x="0" y="174244"/>
                  </a:lnTo>
                  <a:close/>
                </a:path>
              </a:pathLst>
            </a:custGeom>
            <a:ln w="25908">
              <a:solidFill>
                <a:srgbClr val="518FC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800091" y="4647387"/>
            <a:ext cx="2192020" cy="455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William 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Maidhof,</a:t>
            </a:r>
            <a:r>
              <a:rPr sz="1400" b="1" spc="-2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20" dirty="0">
                <a:solidFill>
                  <a:srgbClr val="0D1C2A"/>
                </a:solidFill>
                <a:latin typeface="Bell MT"/>
                <a:cs typeface="Bell MT"/>
              </a:rPr>
              <a:t>Pharm.D.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Assistant to the</a:t>
            </a:r>
            <a:r>
              <a:rPr sz="1450" b="1" i="1" spc="-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Dean</a:t>
            </a:r>
            <a:endParaRPr sz="1450">
              <a:latin typeface="Bell MT"/>
              <a:cs typeface="Bel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72000" y="2883407"/>
            <a:ext cx="1316990" cy="1481455"/>
          </a:xfrm>
          <a:custGeom>
            <a:avLst/>
            <a:gdLst/>
            <a:ahLst/>
            <a:cxnLst/>
            <a:rect l="l" t="t" r="r" b="b"/>
            <a:pathLst>
              <a:path w="1316989" h="1481454">
                <a:moveTo>
                  <a:pt x="0" y="0"/>
                </a:moveTo>
                <a:lnTo>
                  <a:pt x="0" y="740536"/>
                </a:lnTo>
                <a:lnTo>
                  <a:pt x="1316863" y="740536"/>
                </a:lnTo>
                <a:lnTo>
                  <a:pt x="1316863" y="1481073"/>
                </a:lnTo>
              </a:path>
            </a:pathLst>
          </a:custGeom>
          <a:ln w="9144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2733" y="727328"/>
            <a:ext cx="6557009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24965" marR="5080" indent="-1612900">
              <a:lnSpc>
                <a:spcPct val="100000"/>
              </a:lnSpc>
              <a:spcBef>
                <a:spcPts val="100"/>
              </a:spcBef>
              <a:tabLst>
                <a:tab pos="1770380" algn="l"/>
                <a:tab pos="3109595" algn="l"/>
              </a:tabLst>
            </a:pPr>
            <a:r>
              <a:rPr spc="-5" dirty="0"/>
              <a:t>College</a:t>
            </a:r>
            <a:r>
              <a:rPr spc="65" dirty="0"/>
              <a:t> </a:t>
            </a:r>
            <a:r>
              <a:rPr dirty="0"/>
              <a:t>of		Pharmacy and </a:t>
            </a:r>
            <a:r>
              <a:rPr spc="-5" dirty="0"/>
              <a:t>Health </a:t>
            </a:r>
            <a:r>
              <a:rPr dirty="0"/>
              <a:t>Sciences  </a:t>
            </a:r>
            <a:r>
              <a:rPr spc="-5" dirty="0"/>
              <a:t>Office</a:t>
            </a:r>
            <a:r>
              <a:rPr spc="15" dirty="0"/>
              <a:t> </a:t>
            </a:r>
            <a:r>
              <a:rPr dirty="0"/>
              <a:t>of	Assessment</a:t>
            </a:r>
          </a:p>
        </p:txBody>
      </p:sp>
      <p:sp>
        <p:nvSpPr>
          <p:cNvPr id="3" name="object 3"/>
          <p:cNvSpPr/>
          <p:nvPr/>
        </p:nvSpPr>
        <p:spPr>
          <a:xfrm>
            <a:off x="2216657" y="1893570"/>
            <a:ext cx="3880485" cy="3789045"/>
          </a:xfrm>
          <a:custGeom>
            <a:avLst/>
            <a:gdLst/>
            <a:ahLst/>
            <a:cxnLst/>
            <a:rect l="l" t="t" r="r" b="b"/>
            <a:pathLst>
              <a:path w="3880485" h="3789045">
                <a:moveTo>
                  <a:pt x="832104" y="199389"/>
                </a:moveTo>
                <a:lnTo>
                  <a:pt x="837370" y="153675"/>
                </a:lnTo>
                <a:lnTo>
                  <a:pt x="852372" y="111708"/>
                </a:lnTo>
                <a:lnTo>
                  <a:pt x="875911" y="74686"/>
                </a:lnTo>
                <a:lnTo>
                  <a:pt x="906790" y="43807"/>
                </a:lnTo>
                <a:lnTo>
                  <a:pt x="943812" y="20268"/>
                </a:lnTo>
                <a:lnTo>
                  <a:pt x="985779" y="5266"/>
                </a:lnTo>
                <a:lnTo>
                  <a:pt x="1031494" y="0"/>
                </a:lnTo>
                <a:lnTo>
                  <a:pt x="3680714" y="0"/>
                </a:lnTo>
                <a:lnTo>
                  <a:pt x="3726428" y="5266"/>
                </a:lnTo>
                <a:lnTo>
                  <a:pt x="3768395" y="20268"/>
                </a:lnTo>
                <a:lnTo>
                  <a:pt x="3805417" y="43807"/>
                </a:lnTo>
                <a:lnTo>
                  <a:pt x="3836296" y="74686"/>
                </a:lnTo>
                <a:lnTo>
                  <a:pt x="3859835" y="111708"/>
                </a:lnTo>
                <a:lnTo>
                  <a:pt x="3874837" y="153675"/>
                </a:lnTo>
                <a:lnTo>
                  <a:pt x="3880104" y="199389"/>
                </a:lnTo>
                <a:lnTo>
                  <a:pt x="3880104" y="996950"/>
                </a:lnTo>
                <a:lnTo>
                  <a:pt x="3874837" y="1042664"/>
                </a:lnTo>
                <a:lnTo>
                  <a:pt x="3859835" y="1084631"/>
                </a:lnTo>
                <a:lnTo>
                  <a:pt x="3836296" y="1121653"/>
                </a:lnTo>
                <a:lnTo>
                  <a:pt x="3805417" y="1152532"/>
                </a:lnTo>
                <a:lnTo>
                  <a:pt x="3768395" y="1176071"/>
                </a:lnTo>
                <a:lnTo>
                  <a:pt x="3726428" y="1191073"/>
                </a:lnTo>
                <a:lnTo>
                  <a:pt x="3680714" y="1196339"/>
                </a:lnTo>
                <a:lnTo>
                  <a:pt x="1031494" y="1196339"/>
                </a:lnTo>
                <a:lnTo>
                  <a:pt x="985779" y="1191073"/>
                </a:lnTo>
                <a:lnTo>
                  <a:pt x="943812" y="1176071"/>
                </a:lnTo>
                <a:lnTo>
                  <a:pt x="906790" y="1152532"/>
                </a:lnTo>
                <a:lnTo>
                  <a:pt x="875911" y="1121653"/>
                </a:lnTo>
                <a:lnTo>
                  <a:pt x="852372" y="1084631"/>
                </a:lnTo>
                <a:lnTo>
                  <a:pt x="837370" y="1042664"/>
                </a:lnTo>
                <a:lnTo>
                  <a:pt x="832104" y="996950"/>
                </a:lnTo>
                <a:lnTo>
                  <a:pt x="832104" y="199389"/>
                </a:lnTo>
                <a:close/>
              </a:path>
              <a:path w="3880485" h="3789045">
                <a:moveTo>
                  <a:pt x="0" y="3255263"/>
                </a:moveTo>
                <a:lnTo>
                  <a:pt x="8381" y="3213735"/>
                </a:lnTo>
                <a:lnTo>
                  <a:pt x="31242" y="3179826"/>
                </a:lnTo>
                <a:lnTo>
                  <a:pt x="65151" y="3156966"/>
                </a:lnTo>
                <a:lnTo>
                  <a:pt x="106680" y="3148584"/>
                </a:lnTo>
                <a:lnTo>
                  <a:pt x="1905000" y="3148584"/>
                </a:lnTo>
                <a:lnTo>
                  <a:pt x="1946529" y="3156966"/>
                </a:lnTo>
                <a:lnTo>
                  <a:pt x="1980438" y="3179825"/>
                </a:lnTo>
                <a:lnTo>
                  <a:pt x="2003298" y="3213734"/>
                </a:lnTo>
                <a:lnTo>
                  <a:pt x="2011680" y="3255263"/>
                </a:lnTo>
                <a:lnTo>
                  <a:pt x="2011680" y="3681983"/>
                </a:lnTo>
                <a:lnTo>
                  <a:pt x="2003297" y="3723507"/>
                </a:lnTo>
                <a:lnTo>
                  <a:pt x="1980437" y="3757417"/>
                </a:lnTo>
                <a:lnTo>
                  <a:pt x="1946528" y="3780280"/>
                </a:lnTo>
                <a:lnTo>
                  <a:pt x="1905000" y="3788664"/>
                </a:lnTo>
                <a:lnTo>
                  <a:pt x="106680" y="3788664"/>
                </a:lnTo>
                <a:lnTo>
                  <a:pt x="65151" y="3780280"/>
                </a:lnTo>
                <a:lnTo>
                  <a:pt x="31242" y="3757417"/>
                </a:lnTo>
                <a:lnTo>
                  <a:pt x="8381" y="3723507"/>
                </a:lnTo>
                <a:lnTo>
                  <a:pt x="0" y="3681983"/>
                </a:lnTo>
                <a:lnTo>
                  <a:pt x="0" y="3255263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478151" y="5112012"/>
            <a:ext cx="1487170" cy="464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1710"/>
              </a:lnSpc>
              <a:spcBef>
                <a:spcPts val="130"/>
              </a:spcBef>
            </a:pPr>
            <a:r>
              <a:rPr sz="1450" b="1" i="1" spc="-35" dirty="0">
                <a:solidFill>
                  <a:srgbClr val="0D1C2A"/>
                </a:solidFill>
                <a:latin typeface="Bell MT"/>
                <a:cs typeface="Bell MT"/>
              </a:rPr>
              <a:t>TBN</a:t>
            </a:r>
            <a:endParaRPr sz="1450">
              <a:latin typeface="Bell MT"/>
              <a:cs typeface="Bell MT"/>
            </a:endParaRPr>
          </a:p>
          <a:p>
            <a:pPr algn="ctr">
              <a:lnSpc>
                <a:spcPts val="1710"/>
              </a:lnSpc>
            </a:pP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Assessment</a:t>
            </a:r>
            <a:r>
              <a:rPr sz="1450" b="1" i="1" spc="-8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50" dirty="0">
                <a:solidFill>
                  <a:srgbClr val="0D1C2A"/>
                </a:solidFill>
                <a:latin typeface="Bell MT"/>
                <a:cs typeface="Bell MT"/>
              </a:rPr>
              <a:t>Fellow</a:t>
            </a:r>
            <a:endParaRPr sz="1450">
              <a:latin typeface="Bell MT"/>
              <a:cs typeface="Bel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216973" y="3082798"/>
            <a:ext cx="3691890" cy="2613025"/>
            <a:chOff x="3216973" y="3082798"/>
            <a:chExt cx="3691890" cy="2613025"/>
          </a:xfrm>
        </p:grpSpPr>
        <p:sp>
          <p:nvSpPr>
            <p:cNvPr id="6" name="object 6"/>
            <p:cNvSpPr/>
            <p:nvPr/>
          </p:nvSpPr>
          <p:spPr>
            <a:xfrm>
              <a:off x="4571999" y="3089148"/>
              <a:ext cx="3810" cy="361315"/>
            </a:xfrm>
            <a:custGeom>
              <a:avLst/>
              <a:gdLst/>
              <a:ahLst/>
              <a:cxnLst/>
              <a:rect l="l" t="t" r="r" b="b"/>
              <a:pathLst>
                <a:path w="3810" h="361314">
                  <a:moveTo>
                    <a:pt x="1714" y="-4572"/>
                  </a:moveTo>
                  <a:lnTo>
                    <a:pt x="1714" y="365633"/>
                  </a:lnTo>
                </a:path>
              </a:pathLst>
            </a:custGeom>
            <a:ln w="12573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21735" y="4163568"/>
              <a:ext cx="1353820" cy="878840"/>
            </a:xfrm>
            <a:custGeom>
              <a:avLst/>
              <a:gdLst/>
              <a:ahLst/>
              <a:cxnLst/>
              <a:rect l="l" t="t" r="r" b="b"/>
              <a:pathLst>
                <a:path w="1353820" h="878839">
                  <a:moveTo>
                    <a:pt x="1353565" y="0"/>
                  </a:moveTo>
                  <a:lnTo>
                    <a:pt x="1353565" y="439292"/>
                  </a:lnTo>
                  <a:lnTo>
                    <a:pt x="0" y="439292"/>
                  </a:lnTo>
                  <a:lnTo>
                    <a:pt x="0" y="878585"/>
                  </a:lnTo>
                </a:path>
              </a:pathLst>
            </a:custGeom>
            <a:ln w="9143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83657" y="5042154"/>
              <a:ext cx="2011680" cy="640080"/>
            </a:xfrm>
            <a:custGeom>
              <a:avLst/>
              <a:gdLst/>
              <a:ahLst/>
              <a:cxnLst/>
              <a:rect l="l" t="t" r="r" b="b"/>
              <a:pathLst>
                <a:path w="2011679" h="640079">
                  <a:moveTo>
                    <a:pt x="0" y="106680"/>
                  </a:moveTo>
                  <a:lnTo>
                    <a:pt x="8382" y="65151"/>
                  </a:lnTo>
                  <a:lnTo>
                    <a:pt x="31242" y="31242"/>
                  </a:lnTo>
                  <a:lnTo>
                    <a:pt x="65151" y="8382"/>
                  </a:lnTo>
                  <a:lnTo>
                    <a:pt x="106679" y="0"/>
                  </a:lnTo>
                  <a:lnTo>
                    <a:pt x="1904999" y="0"/>
                  </a:lnTo>
                  <a:lnTo>
                    <a:pt x="1946528" y="8382"/>
                  </a:lnTo>
                  <a:lnTo>
                    <a:pt x="1980438" y="31242"/>
                  </a:lnTo>
                  <a:lnTo>
                    <a:pt x="2003298" y="65150"/>
                  </a:lnTo>
                  <a:lnTo>
                    <a:pt x="2011680" y="106680"/>
                  </a:lnTo>
                  <a:lnTo>
                    <a:pt x="2011680" y="533400"/>
                  </a:lnTo>
                  <a:lnTo>
                    <a:pt x="2003298" y="574923"/>
                  </a:lnTo>
                  <a:lnTo>
                    <a:pt x="1980438" y="608833"/>
                  </a:lnTo>
                  <a:lnTo>
                    <a:pt x="1946528" y="631696"/>
                  </a:lnTo>
                  <a:lnTo>
                    <a:pt x="1904999" y="640080"/>
                  </a:lnTo>
                  <a:lnTo>
                    <a:pt x="106679" y="640080"/>
                  </a:lnTo>
                  <a:lnTo>
                    <a:pt x="65150" y="631696"/>
                  </a:lnTo>
                  <a:lnTo>
                    <a:pt x="31241" y="608833"/>
                  </a:lnTo>
                  <a:lnTo>
                    <a:pt x="8381" y="574923"/>
                  </a:lnTo>
                  <a:lnTo>
                    <a:pt x="0" y="533400"/>
                  </a:lnTo>
                  <a:lnTo>
                    <a:pt x="0" y="106680"/>
                  </a:lnTo>
                  <a:close/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018913" y="5014976"/>
            <a:ext cx="1739900" cy="66802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indent="1270" algn="ctr">
              <a:lnSpc>
                <a:spcPts val="1680"/>
              </a:lnSpc>
              <a:spcBef>
                <a:spcPts val="160"/>
              </a:spcBef>
            </a:pP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Carla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Hernandez 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Assistant Director  </a:t>
            </a: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Academic</a:t>
            </a:r>
            <a:r>
              <a:rPr sz="1450" b="1" i="1" spc="-7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Assessment</a:t>
            </a:r>
            <a:endParaRPr sz="1450">
              <a:latin typeface="Bell MT"/>
              <a:cs typeface="Bel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323844" y="3438144"/>
            <a:ext cx="2569210" cy="1609090"/>
            <a:chOff x="3323844" y="3438144"/>
            <a:chExt cx="2569210" cy="1609090"/>
          </a:xfrm>
        </p:grpSpPr>
        <p:sp>
          <p:nvSpPr>
            <p:cNvPr id="11" name="object 11"/>
            <p:cNvSpPr/>
            <p:nvPr/>
          </p:nvSpPr>
          <p:spPr>
            <a:xfrm>
              <a:off x="4575047" y="4163568"/>
              <a:ext cx="1313815" cy="878840"/>
            </a:xfrm>
            <a:custGeom>
              <a:avLst/>
              <a:gdLst/>
              <a:ahLst/>
              <a:cxnLst/>
              <a:rect l="l" t="t" r="r" b="b"/>
              <a:pathLst>
                <a:path w="1313814" h="878839">
                  <a:moveTo>
                    <a:pt x="0" y="0"/>
                  </a:moveTo>
                  <a:lnTo>
                    <a:pt x="0" y="439292"/>
                  </a:lnTo>
                  <a:lnTo>
                    <a:pt x="1313434" y="439292"/>
                  </a:lnTo>
                  <a:lnTo>
                    <a:pt x="1313434" y="878585"/>
                  </a:lnTo>
                </a:path>
              </a:pathLst>
            </a:custGeom>
            <a:ln w="9144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336798" y="3451098"/>
              <a:ext cx="2478405" cy="713740"/>
            </a:xfrm>
            <a:custGeom>
              <a:avLst/>
              <a:gdLst/>
              <a:ahLst/>
              <a:cxnLst/>
              <a:rect l="l" t="t" r="r" b="b"/>
              <a:pathLst>
                <a:path w="2478404" h="713739">
                  <a:moveTo>
                    <a:pt x="0" y="118872"/>
                  </a:moveTo>
                  <a:lnTo>
                    <a:pt x="9340" y="72598"/>
                  </a:lnTo>
                  <a:lnTo>
                    <a:pt x="34813" y="34813"/>
                  </a:lnTo>
                  <a:lnTo>
                    <a:pt x="72598" y="9340"/>
                  </a:lnTo>
                  <a:lnTo>
                    <a:pt x="118872" y="0"/>
                  </a:lnTo>
                  <a:lnTo>
                    <a:pt x="2359152" y="0"/>
                  </a:lnTo>
                  <a:lnTo>
                    <a:pt x="2405425" y="9340"/>
                  </a:lnTo>
                  <a:lnTo>
                    <a:pt x="2443210" y="34813"/>
                  </a:lnTo>
                  <a:lnTo>
                    <a:pt x="2468683" y="72598"/>
                  </a:lnTo>
                  <a:lnTo>
                    <a:pt x="2478024" y="118872"/>
                  </a:lnTo>
                  <a:lnTo>
                    <a:pt x="2478024" y="594359"/>
                  </a:lnTo>
                  <a:lnTo>
                    <a:pt x="2468683" y="640633"/>
                  </a:lnTo>
                  <a:lnTo>
                    <a:pt x="2443210" y="678418"/>
                  </a:lnTo>
                  <a:lnTo>
                    <a:pt x="2405425" y="703891"/>
                  </a:lnTo>
                  <a:lnTo>
                    <a:pt x="2359152" y="713232"/>
                  </a:lnTo>
                  <a:lnTo>
                    <a:pt x="118872" y="713232"/>
                  </a:lnTo>
                  <a:lnTo>
                    <a:pt x="72598" y="703891"/>
                  </a:lnTo>
                  <a:lnTo>
                    <a:pt x="34813" y="678418"/>
                  </a:lnTo>
                  <a:lnTo>
                    <a:pt x="9340" y="640633"/>
                  </a:lnTo>
                  <a:lnTo>
                    <a:pt x="0" y="594359"/>
                  </a:lnTo>
                  <a:lnTo>
                    <a:pt x="0" y="118872"/>
                  </a:lnTo>
                  <a:close/>
                </a:path>
              </a:pathLst>
            </a:custGeom>
            <a:ln w="2590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288029" y="1967229"/>
            <a:ext cx="2569210" cy="216090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065" marR="5080" indent="-1905" algn="ctr">
              <a:lnSpc>
                <a:spcPts val="2160"/>
              </a:lnSpc>
              <a:spcBef>
                <a:spcPts val="170"/>
              </a:spcBef>
            </a:pPr>
            <a:r>
              <a:rPr sz="1800" b="1" dirty="0">
                <a:solidFill>
                  <a:srgbClr val="0D1C2A"/>
                </a:solidFill>
                <a:latin typeface="Bell MT"/>
                <a:cs typeface="Bell MT"/>
              </a:rPr>
              <a:t>Marc </a:t>
            </a:r>
            <a:r>
              <a:rPr sz="1800" b="1" spc="-5" dirty="0">
                <a:solidFill>
                  <a:srgbClr val="0D1C2A"/>
                </a:solidFill>
                <a:latin typeface="Bell MT"/>
                <a:cs typeface="Bell MT"/>
              </a:rPr>
              <a:t>Gillespie, </a:t>
            </a:r>
            <a:r>
              <a:rPr sz="1800" b="1" spc="-35" dirty="0">
                <a:solidFill>
                  <a:srgbClr val="0D1C2A"/>
                </a:solidFill>
                <a:latin typeface="Bell MT"/>
                <a:cs typeface="Bell MT"/>
              </a:rPr>
              <a:t>Ph.D.  </a:t>
            </a:r>
            <a:r>
              <a:rPr sz="1900" b="1" i="1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Associate </a:t>
            </a:r>
            <a:r>
              <a:rPr sz="1900" b="1" i="1" u="sng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Dean </a:t>
            </a:r>
            <a:r>
              <a:rPr sz="1900" b="1" i="1" spc="-60" dirty="0">
                <a:solidFill>
                  <a:srgbClr val="FF0000"/>
                </a:solidFill>
                <a:latin typeface="Bell MT"/>
                <a:cs typeface="Bell MT"/>
                <a:hlinkClick r:id="rId2"/>
              </a:rPr>
              <a:t> </a:t>
            </a:r>
            <a:r>
              <a:rPr sz="1900" b="1" i="1" u="sng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Graduate </a:t>
            </a:r>
            <a:r>
              <a:rPr sz="1900" b="1" i="1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Education, </a:t>
            </a:r>
            <a:r>
              <a:rPr sz="1900" b="1" i="1" spc="-55" dirty="0">
                <a:solidFill>
                  <a:srgbClr val="FF0000"/>
                </a:solidFill>
                <a:latin typeface="Bell MT"/>
                <a:cs typeface="Bell MT"/>
                <a:hlinkClick r:id="rId2"/>
              </a:rPr>
              <a:t> </a:t>
            </a:r>
            <a:r>
              <a:rPr sz="1900" b="1" i="1" u="sng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Research </a:t>
            </a:r>
            <a:r>
              <a:rPr sz="1900" b="1" i="1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and</a:t>
            </a:r>
            <a:r>
              <a:rPr sz="1900" b="1" i="1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 </a:t>
            </a:r>
            <a:r>
              <a:rPr sz="1900" b="1" i="1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Assessment</a:t>
            </a:r>
            <a:endParaRPr sz="1900">
              <a:latin typeface="Bell MT"/>
              <a:cs typeface="Bel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Bell MT"/>
              <a:cs typeface="Bell MT"/>
            </a:endParaRPr>
          </a:p>
          <a:p>
            <a:pPr marL="275590">
              <a:lnSpc>
                <a:spcPts val="1655"/>
              </a:lnSpc>
            </a:pP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Anthony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Marziliano,</a:t>
            </a:r>
            <a:r>
              <a:rPr sz="1400" b="1" spc="1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M.A.</a:t>
            </a:r>
            <a:endParaRPr sz="1400">
              <a:latin typeface="Bell MT"/>
              <a:cs typeface="Bell MT"/>
            </a:endParaRPr>
          </a:p>
          <a:p>
            <a:pPr marL="429895" marR="417195" indent="520700">
              <a:lnSpc>
                <a:spcPts val="1680"/>
              </a:lnSpc>
              <a:spcBef>
                <a:spcPts val="80"/>
              </a:spcBef>
            </a:pPr>
            <a:r>
              <a:rPr sz="14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Director </a:t>
            </a:r>
            <a:r>
              <a:rPr sz="1450" b="1" i="1" spc="-25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r>
              <a:rPr sz="1450" b="1" i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Academic</a:t>
            </a:r>
            <a:r>
              <a:rPr sz="1450" b="1" i="1" u="sng" spc="-6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 </a:t>
            </a:r>
            <a:r>
              <a:rPr sz="145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3"/>
              </a:rPr>
              <a:t>Assessment</a:t>
            </a:r>
            <a:endParaRPr sz="1450">
              <a:latin typeface="Bell MT"/>
              <a:cs typeface="Bell MT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2733" y="727328"/>
            <a:ext cx="6557009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7240" marR="5080" indent="-765175">
              <a:lnSpc>
                <a:spcPct val="100000"/>
              </a:lnSpc>
              <a:spcBef>
                <a:spcPts val="100"/>
              </a:spcBef>
              <a:tabLst>
                <a:tab pos="1770380" algn="l"/>
              </a:tabLst>
            </a:pPr>
            <a:r>
              <a:rPr spc="-5" dirty="0"/>
              <a:t>College</a:t>
            </a:r>
            <a:r>
              <a:rPr spc="55" dirty="0"/>
              <a:t> </a:t>
            </a:r>
            <a:r>
              <a:rPr dirty="0"/>
              <a:t>of	Pharmacy and </a:t>
            </a:r>
            <a:r>
              <a:rPr spc="-5" dirty="0"/>
              <a:t>Health </a:t>
            </a:r>
            <a:r>
              <a:rPr dirty="0"/>
              <a:t>Sciences  </a:t>
            </a:r>
            <a:r>
              <a:rPr spc="-5" dirty="0"/>
              <a:t>Other </a:t>
            </a:r>
            <a:r>
              <a:rPr spc="-10" dirty="0"/>
              <a:t>Administrative</a:t>
            </a:r>
            <a:r>
              <a:rPr spc="5" dirty="0"/>
              <a:t> </a:t>
            </a:r>
            <a:r>
              <a:rPr spc="-5" dirty="0"/>
              <a:t>Functions</a:t>
            </a:r>
          </a:p>
        </p:txBody>
      </p:sp>
      <p:sp>
        <p:nvSpPr>
          <p:cNvPr id="3" name="object 3"/>
          <p:cNvSpPr/>
          <p:nvPr/>
        </p:nvSpPr>
        <p:spPr>
          <a:xfrm>
            <a:off x="3048761" y="1893570"/>
            <a:ext cx="3651885" cy="1196340"/>
          </a:xfrm>
          <a:custGeom>
            <a:avLst/>
            <a:gdLst/>
            <a:ahLst/>
            <a:cxnLst/>
            <a:rect l="l" t="t" r="r" b="b"/>
            <a:pathLst>
              <a:path w="3651884" h="1196339">
                <a:moveTo>
                  <a:pt x="0" y="199389"/>
                </a:moveTo>
                <a:lnTo>
                  <a:pt x="5266" y="153675"/>
                </a:lnTo>
                <a:lnTo>
                  <a:pt x="20268" y="111708"/>
                </a:lnTo>
                <a:lnTo>
                  <a:pt x="43807" y="74686"/>
                </a:lnTo>
                <a:lnTo>
                  <a:pt x="74686" y="43807"/>
                </a:lnTo>
                <a:lnTo>
                  <a:pt x="111708" y="20268"/>
                </a:lnTo>
                <a:lnTo>
                  <a:pt x="153675" y="5266"/>
                </a:lnTo>
                <a:lnTo>
                  <a:pt x="199389" y="0"/>
                </a:lnTo>
                <a:lnTo>
                  <a:pt x="3452114" y="0"/>
                </a:lnTo>
                <a:lnTo>
                  <a:pt x="3497828" y="5266"/>
                </a:lnTo>
                <a:lnTo>
                  <a:pt x="3539795" y="20268"/>
                </a:lnTo>
                <a:lnTo>
                  <a:pt x="3576817" y="43807"/>
                </a:lnTo>
                <a:lnTo>
                  <a:pt x="3607696" y="74686"/>
                </a:lnTo>
                <a:lnTo>
                  <a:pt x="3631235" y="111708"/>
                </a:lnTo>
                <a:lnTo>
                  <a:pt x="3646237" y="153675"/>
                </a:lnTo>
                <a:lnTo>
                  <a:pt x="3651504" y="199389"/>
                </a:lnTo>
                <a:lnTo>
                  <a:pt x="3651504" y="996950"/>
                </a:lnTo>
                <a:lnTo>
                  <a:pt x="3646237" y="1042664"/>
                </a:lnTo>
                <a:lnTo>
                  <a:pt x="3631235" y="1084631"/>
                </a:lnTo>
                <a:lnTo>
                  <a:pt x="3607696" y="1121653"/>
                </a:lnTo>
                <a:lnTo>
                  <a:pt x="3576817" y="1152532"/>
                </a:lnTo>
                <a:lnTo>
                  <a:pt x="3539795" y="1176071"/>
                </a:lnTo>
                <a:lnTo>
                  <a:pt x="3497828" y="1191073"/>
                </a:lnTo>
                <a:lnTo>
                  <a:pt x="3452114" y="1196339"/>
                </a:lnTo>
                <a:lnTo>
                  <a:pt x="199389" y="1196339"/>
                </a:lnTo>
                <a:lnTo>
                  <a:pt x="153675" y="1191073"/>
                </a:lnTo>
                <a:lnTo>
                  <a:pt x="111708" y="1176071"/>
                </a:lnTo>
                <a:lnTo>
                  <a:pt x="74686" y="1152532"/>
                </a:lnTo>
                <a:lnTo>
                  <a:pt x="43807" y="1121653"/>
                </a:lnTo>
                <a:lnTo>
                  <a:pt x="20268" y="1084631"/>
                </a:lnTo>
                <a:lnTo>
                  <a:pt x="5266" y="1042664"/>
                </a:lnTo>
                <a:lnTo>
                  <a:pt x="0" y="996950"/>
                </a:lnTo>
                <a:lnTo>
                  <a:pt x="0" y="199389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98697" y="1967229"/>
            <a:ext cx="3150235" cy="1062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1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0D1C2A"/>
                </a:solidFill>
                <a:latin typeface="Bell MT"/>
                <a:cs typeface="Bell MT"/>
              </a:rPr>
              <a:t>Sawanee </a:t>
            </a:r>
            <a:r>
              <a:rPr sz="1800" b="1" spc="-15" dirty="0">
                <a:solidFill>
                  <a:srgbClr val="0D1C2A"/>
                </a:solidFill>
                <a:latin typeface="Bell MT"/>
                <a:cs typeface="Bell MT"/>
              </a:rPr>
              <a:t>Khongsawatwaja, </a:t>
            </a:r>
            <a:r>
              <a:rPr sz="1800" b="1" spc="-10" dirty="0">
                <a:solidFill>
                  <a:srgbClr val="0D1C2A"/>
                </a:solidFill>
                <a:latin typeface="Bell MT"/>
                <a:cs typeface="Bell MT"/>
              </a:rPr>
              <a:t>M.S.</a:t>
            </a:r>
            <a:endParaRPr sz="1800">
              <a:latin typeface="Bell MT"/>
              <a:cs typeface="Bell MT"/>
            </a:endParaRPr>
          </a:p>
          <a:p>
            <a:pPr algn="ctr">
              <a:lnSpc>
                <a:spcPts val="2225"/>
              </a:lnSpc>
            </a:pPr>
            <a:r>
              <a:rPr sz="1900" b="1" i="1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Associate</a:t>
            </a:r>
            <a:r>
              <a:rPr sz="1900" b="1" i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 </a:t>
            </a:r>
            <a:r>
              <a:rPr sz="1900" b="1" i="1" u="sng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Dean</a:t>
            </a:r>
            <a:endParaRPr sz="1900">
              <a:latin typeface="Bell MT"/>
              <a:cs typeface="Bell MT"/>
            </a:endParaRPr>
          </a:p>
          <a:p>
            <a:pPr marL="111760" marR="102870" algn="ctr">
              <a:lnSpc>
                <a:spcPts val="1920"/>
              </a:lnSpc>
              <a:spcBef>
                <a:spcPts val="55"/>
              </a:spcBef>
            </a:pPr>
            <a:r>
              <a:rPr sz="1600" b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Administrative </a:t>
            </a:r>
            <a:r>
              <a:rPr sz="16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and Fiscal </a:t>
            </a:r>
            <a:r>
              <a:rPr sz="16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Bell MT"/>
                <a:cs typeface="Bell MT"/>
                <a:hlinkClick r:id="rId2"/>
              </a:rPr>
              <a:t>Affairs </a:t>
            </a:r>
            <a:r>
              <a:rPr sz="1600" b="1" dirty="0">
                <a:solidFill>
                  <a:srgbClr val="FF0000"/>
                </a:solidFill>
                <a:latin typeface="Bell MT"/>
                <a:cs typeface="Bell MT"/>
              </a:rPr>
              <a:t> </a:t>
            </a:r>
            <a:r>
              <a:rPr sz="1600" b="1" spc="-5" dirty="0">
                <a:solidFill>
                  <a:srgbClr val="0D1C2A"/>
                </a:solidFill>
                <a:latin typeface="Bell MT"/>
                <a:cs typeface="Bell MT"/>
              </a:rPr>
              <a:t>CE and </a:t>
            </a:r>
            <a:r>
              <a:rPr sz="1600" b="1" spc="-10" dirty="0">
                <a:solidFill>
                  <a:srgbClr val="0D1C2A"/>
                </a:solidFill>
                <a:latin typeface="Bell MT"/>
                <a:cs typeface="Bell MT"/>
              </a:rPr>
              <a:t>Certificate</a:t>
            </a:r>
            <a:r>
              <a:rPr sz="1600" b="1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600" b="1" spc="-10" dirty="0">
                <a:solidFill>
                  <a:srgbClr val="0D1C2A"/>
                </a:solidFill>
                <a:latin typeface="Bell MT"/>
                <a:cs typeface="Bell MT"/>
              </a:rPr>
              <a:t>Institute</a:t>
            </a:r>
            <a:endParaRPr sz="1600">
              <a:latin typeface="Bell MT"/>
              <a:cs typeface="Bel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80809" y="4659629"/>
            <a:ext cx="1238250" cy="454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Elaine</a:t>
            </a:r>
            <a:r>
              <a:rPr sz="1400" b="1" spc="-2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Krasnoff</a:t>
            </a:r>
            <a:endParaRPr sz="1400">
              <a:latin typeface="Bell MT"/>
              <a:cs typeface="Bell MT"/>
            </a:endParaRPr>
          </a:p>
          <a:p>
            <a:pPr marL="108585">
              <a:lnSpc>
                <a:spcPts val="1714"/>
              </a:lnSpc>
            </a:pPr>
            <a:r>
              <a:rPr sz="1450" b="1" i="1" spc="-35" dirty="0">
                <a:solidFill>
                  <a:srgbClr val="0D1C2A"/>
                </a:solidFill>
                <a:latin typeface="Bell MT"/>
                <a:cs typeface="Bell MT"/>
              </a:rPr>
              <a:t>CE</a:t>
            </a:r>
            <a:r>
              <a:rPr sz="1450" b="1" i="1" spc="-4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450">
              <a:latin typeface="Bell MT"/>
              <a:cs typeface="Bell M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744717" y="3451097"/>
            <a:ext cx="2710180" cy="669290"/>
          </a:xfrm>
          <a:custGeom>
            <a:avLst/>
            <a:gdLst/>
            <a:ahLst/>
            <a:cxnLst/>
            <a:rect l="l" t="t" r="r" b="b"/>
            <a:pathLst>
              <a:path w="2710179" h="669289">
                <a:moveTo>
                  <a:pt x="0" y="111505"/>
                </a:moveTo>
                <a:lnTo>
                  <a:pt x="8761" y="68097"/>
                </a:lnTo>
                <a:lnTo>
                  <a:pt x="32654" y="32654"/>
                </a:lnTo>
                <a:lnTo>
                  <a:pt x="68097" y="8761"/>
                </a:lnTo>
                <a:lnTo>
                  <a:pt x="111506" y="0"/>
                </a:lnTo>
                <a:lnTo>
                  <a:pt x="2598166" y="0"/>
                </a:lnTo>
                <a:lnTo>
                  <a:pt x="2641574" y="8761"/>
                </a:lnTo>
                <a:lnTo>
                  <a:pt x="2677017" y="32654"/>
                </a:lnTo>
                <a:lnTo>
                  <a:pt x="2700910" y="68097"/>
                </a:lnTo>
                <a:lnTo>
                  <a:pt x="2709672" y="111505"/>
                </a:lnTo>
                <a:lnTo>
                  <a:pt x="2709672" y="557529"/>
                </a:lnTo>
                <a:lnTo>
                  <a:pt x="2700910" y="600938"/>
                </a:lnTo>
                <a:lnTo>
                  <a:pt x="2677017" y="636381"/>
                </a:lnTo>
                <a:lnTo>
                  <a:pt x="2641574" y="660274"/>
                </a:lnTo>
                <a:lnTo>
                  <a:pt x="2598166" y="669035"/>
                </a:lnTo>
                <a:lnTo>
                  <a:pt x="111506" y="669035"/>
                </a:lnTo>
                <a:lnTo>
                  <a:pt x="68097" y="660274"/>
                </a:lnTo>
                <a:lnTo>
                  <a:pt x="32654" y="636381"/>
                </a:lnTo>
                <a:lnTo>
                  <a:pt x="8761" y="600938"/>
                </a:lnTo>
                <a:lnTo>
                  <a:pt x="0" y="557529"/>
                </a:lnTo>
                <a:lnTo>
                  <a:pt x="0" y="111505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214364" y="3453129"/>
            <a:ext cx="1768475" cy="638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William Malone,</a:t>
            </a:r>
            <a:r>
              <a:rPr sz="1400" b="1" spc="-1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M.A.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Director</a:t>
            </a:r>
            <a:endParaRPr sz="1450">
              <a:latin typeface="Bell MT"/>
              <a:cs typeface="Bell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Continuing</a:t>
            </a:r>
            <a:r>
              <a:rPr sz="1200" b="1" spc="-1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200" b="1" spc="-5" dirty="0">
                <a:solidFill>
                  <a:srgbClr val="0D1C2A"/>
                </a:solidFill>
                <a:latin typeface="Bell MT"/>
                <a:cs typeface="Bell MT"/>
              </a:rPr>
              <a:t>Education</a:t>
            </a:r>
            <a:endParaRPr sz="1200">
              <a:latin typeface="Bell MT"/>
              <a:cs typeface="Bell M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868673" y="4583429"/>
            <a:ext cx="2011680" cy="640080"/>
          </a:xfrm>
          <a:custGeom>
            <a:avLst/>
            <a:gdLst/>
            <a:ahLst/>
            <a:cxnLst/>
            <a:rect l="l" t="t" r="r" b="b"/>
            <a:pathLst>
              <a:path w="2011679" h="640079">
                <a:moveTo>
                  <a:pt x="0" y="106680"/>
                </a:moveTo>
                <a:lnTo>
                  <a:pt x="8382" y="65151"/>
                </a:lnTo>
                <a:lnTo>
                  <a:pt x="31242" y="31242"/>
                </a:lnTo>
                <a:lnTo>
                  <a:pt x="65151" y="8382"/>
                </a:lnTo>
                <a:lnTo>
                  <a:pt x="106679" y="0"/>
                </a:lnTo>
                <a:lnTo>
                  <a:pt x="1905000" y="0"/>
                </a:lnTo>
                <a:lnTo>
                  <a:pt x="1946528" y="8382"/>
                </a:lnTo>
                <a:lnTo>
                  <a:pt x="1980438" y="31242"/>
                </a:lnTo>
                <a:lnTo>
                  <a:pt x="2003298" y="65151"/>
                </a:lnTo>
                <a:lnTo>
                  <a:pt x="2011679" y="106680"/>
                </a:lnTo>
                <a:lnTo>
                  <a:pt x="2011679" y="533400"/>
                </a:lnTo>
                <a:lnTo>
                  <a:pt x="2003297" y="574929"/>
                </a:lnTo>
                <a:lnTo>
                  <a:pt x="1980437" y="608838"/>
                </a:lnTo>
                <a:lnTo>
                  <a:pt x="1946528" y="631698"/>
                </a:lnTo>
                <a:lnTo>
                  <a:pt x="1905000" y="640080"/>
                </a:lnTo>
                <a:lnTo>
                  <a:pt x="106679" y="640080"/>
                </a:lnTo>
                <a:lnTo>
                  <a:pt x="65150" y="631698"/>
                </a:lnTo>
                <a:lnTo>
                  <a:pt x="31241" y="608838"/>
                </a:lnTo>
                <a:lnTo>
                  <a:pt x="8381" y="574929"/>
                </a:lnTo>
                <a:lnTo>
                  <a:pt x="0" y="533400"/>
                </a:lnTo>
                <a:lnTo>
                  <a:pt x="0" y="106680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242561" y="4661738"/>
            <a:ext cx="1263650" cy="455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Felicia</a:t>
            </a:r>
            <a:r>
              <a:rPr sz="1400" b="1" spc="-5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DiGangi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70" dirty="0">
                <a:solidFill>
                  <a:srgbClr val="0D1C2A"/>
                </a:solidFill>
                <a:latin typeface="Bell MT"/>
                <a:cs typeface="Bell MT"/>
              </a:rPr>
              <a:t>Sr.</a:t>
            </a: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450">
              <a:latin typeface="Bell MT"/>
              <a:cs typeface="Bell M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869179" y="3084576"/>
            <a:ext cx="2235200" cy="1501775"/>
            <a:chOff x="4869179" y="3084576"/>
            <a:chExt cx="2235200" cy="1501775"/>
          </a:xfrm>
        </p:grpSpPr>
        <p:sp>
          <p:nvSpPr>
            <p:cNvPr id="19" name="object 19"/>
            <p:cNvSpPr/>
            <p:nvPr/>
          </p:nvSpPr>
          <p:spPr>
            <a:xfrm>
              <a:off x="4873751" y="3089148"/>
              <a:ext cx="2225040" cy="361315"/>
            </a:xfrm>
            <a:custGeom>
              <a:avLst/>
              <a:gdLst/>
              <a:ahLst/>
              <a:cxnLst/>
              <a:rect l="l" t="t" r="r" b="b"/>
              <a:pathLst>
                <a:path w="2225040" h="361314">
                  <a:moveTo>
                    <a:pt x="0" y="0"/>
                  </a:moveTo>
                  <a:lnTo>
                    <a:pt x="0" y="180593"/>
                  </a:lnTo>
                  <a:lnTo>
                    <a:pt x="2224531" y="180593"/>
                  </a:lnTo>
                  <a:lnTo>
                    <a:pt x="2224531" y="361188"/>
                  </a:lnTo>
                </a:path>
              </a:pathLst>
            </a:custGeom>
            <a:ln w="9144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873751" y="3089148"/>
              <a:ext cx="635" cy="1492885"/>
            </a:xfrm>
            <a:custGeom>
              <a:avLst/>
              <a:gdLst/>
              <a:ahLst/>
              <a:cxnLst/>
              <a:rect l="l" t="t" r="r" b="b"/>
              <a:pathLst>
                <a:path w="635" h="1492885">
                  <a:moveTo>
                    <a:pt x="126" y="-4572"/>
                  </a:moveTo>
                  <a:lnTo>
                    <a:pt x="126" y="1497076"/>
                  </a:lnTo>
                </a:path>
              </a:pathLst>
            </a:custGeom>
            <a:ln w="9398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098791" y="4119372"/>
              <a:ext cx="1270" cy="461009"/>
            </a:xfrm>
            <a:custGeom>
              <a:avLst/>
              <a:gdLst/>
              <a:ahLst/>
              <a:cxnLst/>
              <a:rect l="l" t="t" r="r" b="b"/>
              <a:pathLst>
                <a:path w="1270" h="461010">
                  <a:moveTo>
                    <a:pt x="507" y="-4572"/>
                  </a:moveTo>
                  <a:lnTo>
                    <a:pt x="507" y="465200"/>
                  </a:lnTo>
                </a:path>
              </a:pathLst>
            </a:custGeom>
            <a:ln w="10159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23" name="object 16"/>
          <p:cNvSpPr/>
          <p:nvPr/>
        </p:nvSpPr>
        <p:spPr>
          <a:xfrm>
            <a:off x="6187546" y="4608449"/>
            <a:ext cx="2011680" cy="640080"/>
          </a:xfrm>
          <a:custGeom>
            <a:avLst/>
            <a:gdLst/>
            <a:ahLst/>
            <a:cxnLst/>
            <a:rect l="l" t="t" r="r" b="b"/>
            <a:pathLst>
              <a:path w="2011679" h="640079">
                <a:moveTo>
                  <a:pt x="0" y="106680"/>
                </a:moveTo>
                <a:lnTo>
                  <a:pt x="8382" y="65151"/>
                </a:lnTo>
                <a:lnTo>
                  <a:pt x="31242" y="31242"/>
                </a:lnTo>
                <a:lnTo>
                  <a:pt x="65151" y="8382"/>
                </a:lnTo>
                <a:lnTo>
                  <a:pt x="106679" y="0"/>
                </a:lnTo>
                <a:lnTo>
                  <a:pt x="1905000" y="0"/>
                </a:lnTo>
                <a:lnTo>
                  <a:pt x="1946528" y="8382"/>
                </a:lnTo>
                <a:lnTo>
                  <a:pt x="1980438" y="31242"/>
                </a:lnTo>
                <a:lnTo>
                  <a:pt x="2003298" y="65151"/>
                </a:lnTo>
                <a:lnTo>
                  <a:pt x="2011679" y="106680"/>
                </a:lnTo>
                <a:lnTo>
                  <a:pt x="2011679" y="533400"/>
                </a:lnTo>
                <a:lnTo>
                  <a:pt x="2003297" y="574929"/>
                </a:lnTo>
                <a:lnTo>
                  <a:pt x="1980437" y="608838"/>
                </a:lnTo>
                <a:lnTo>
                  <a:pt x="1946528" y="631698"/>
                </a:lnTo>
                <a:lnTo>
                  <a:pt x="1905000" y="640080"/>
                </a:lnTo>
                <a:lnTo>
                  <a:pt x="106679" y="640080"/>
                </a:lnTo>
                <a:lnTo>
                  <a:pt x="65150" y="631698"/>
                </a:lnTo>
                <a:lnTo>
                  <a:pt x="31241" y="608838"/>
                </a:lnTo>
                <a:lnTo>
                  <a:pt x="8381" y="574929"/>
                </a:lnTo>
                <a:lnTo>
                  <a:pt x="0" y="533400"/>
                </a:lnTo>
                <a:lnTo>
                  <a:pt x="0" y="106680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2733" y="727328"/>
            <a:ext cx="6557009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685" marR="5080" indent="-134620">
              <a:lnSpc>
                <a:spcPct val="100000"/>
              </a:lnSpc>
              <a:spcBef>
                <a:spcPts val="100"/>
              </a:spcBef>
              <a:tabLst>
                <a:tab pos="1770380" algn="l"/>
                <a:tab pos="2617470" algn="l"/>
              </a:tabLst>
            </a:pPr>
            <a:r>
              <a:rPr spc="-5" dirty="0"/>
              <a:t>College</a:t>
            </a:r>
            <a:r>
              <a:rPr spc="55" dirty="0"/>
              <a:t> </a:t>
            </a:r>
            <a:r>
              <a:rPr dirty="0"/>
              <a:t>of	Pharmacy and </a:t>
            </a:r>
            <a:r>
              <a:rPr spc="-5" dirty="0"/>
              <a:t>Health </a:t>
            </a:r>
            <a:r>
              <a:rPr dirty="0"/>
              <a:t>Sciences  </a:t>
            </a:r>
            <a:r>
              <a:rPr spc="5" dirty="0"/>
              <a:t>Department</a:t>
            </a:r>
            <a:r>
              <a:rPr spc="50" dirty="0"/>
              <a:t> </a:t>
            </a:r>
            <a:r>
              <a:rPr dirty="0"/>
              <a:t>of	Pharmaceutical</a:t>
            </a:r>
            <a:r>
              <a:rPr spc="15" dirty="0"/>
              <a:t> </a:t>
            </a:r>
            <a:r>
              <a:rPr spc="-5" dirty="0"/>
              <a:t>Sciences</a:t>
            </a:r>
          </a:p>
        </p:txBody>
      </p:sp>
      <p:sp>
        <p:nvSpPr>
          <p:cNvPr id="3" name="object 3"/>
          <p:cNvSpPr/>
          <p:nvPr/>
        </p:nvSpPr>
        <p:spPr>
          <a:xfrm>
            <a:off x="3048761" y="1893570"/>
            <a:ext cx="3048000" cy="990600"/>
          </a:xfrm>
          <a:custGeom>
            <a:avLst/>
            <a:gdLst/>
            <a:ahLst/>
            <a:cxnLst/>
            <a:rect l="l" t="t" r="r" b="b"/>
            <a:pathLst>
              <a:path w="3048000" h="990600">
                <a:moveTo>
                  <a:pt x="0" y="165100"/>
                </a:moveTo>
                <a:lnTo>
                  <a:pt x="5897" y="121208"/>
                </a:lnTo>
                <a:lnTo>
                  <a:pt x="22540" y="81769"/>
                </a:lnTo>
                <a:lnTo>
                  <a:pt x="48355" y="48355"/>
                </a:lnTo>
                <a:lnTo>
                  <a:pt x="81769" y="22540"/>
                </a:lnTo>
                <a:lnTo>
                  <a:pt x="121208" y="5897"/>
                </a:lnTo>
                <a:lnTo>
                  <a:pt x="165100" y="0"/>
                </a:lnTo>
                <a:lnTo>
                  <a:pt x="2882900" y="0"/>
                </a:lnTo>
                <a:lnTo>
                  <a:pt x="2926791" y="5897"/>
                </a:lnTo>
                <a:lnTo>
                  <a:pt x="2966230" y="22540"/>
                </a:lnTo>
                <a:lnTo>
                  <a:pt x="2999644" y="48355"/>
                </a:lnTo>
                <a:lnTo>
                  <a:pt x="3025459" y="81769"/>
                </a:lnTo>
                <a:lnTo>
                  <a:pt x="3042102" y="121208"/>
                </a:lnTo>
                <a:lnTo>
                  <a:pt x="3048000" y="165100"/>
                </a:lnTo>
                <a:lnTo>
                  <a:pt x="3048000" y="825500"/>
                </a:lnTo>
                <a:lnTo>
                  <a:pt x="3042102" y="869391"/>
                </a:lnTo>
                <a:lnTo>
                  <a:pt x="3025459" y="908830"/>
                </a:lnTo>
                <a:lnTo>
                  <a:pt x="2999644" y="942244"/>
                </a:lnTo>
                <a:lnTo>
                  <a:pt x="2966230" y="968059"/>
                </a:lnTo>
                <a:lnTo>
                  <a:pt x="2926791" y="984702"/>
                </a:lnTo>
                <a:lnTo>
                  <a:pt x="2882900" y="990600"/>
                </a:lnTo>
                <a:lnTo>
                  <a:pt x="165100" y="990600"/>
                </a:lnTo>
                <a:lnTo>
                  <a:pt x="121208" y="984702"/>
                </a:lnTo>
                <a:lnTo>
                  <a:pt x="81769" y="968059"/>
                </a:lnTo>
                <a:lnTo>
                  <a:pt x="48355" y="942244"/>
                </a:lnTo>
                <a:lnTo>
                  <a:pt x="22540" y="908830"/>
                </a:lnTo>
                <a:lnTo>
                  <a:pt x="5897" y="869391"/>
                </a:lnTo>
                <a:lnTo>
                  <a:pt x="0" y="825500"/>
                </a:lnTo>
                <a:lnTo>
                  <a:pt x="0" y="16510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15665" y="1957196"/>
            <a:ext cx="2313305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10"/>
              </a:lnSpc>
              <a:spcBef>
                <a:spcPts val="100"/>
              </a:spcBef>
            </a:pPr>
            <a:r>
              <a:rPr sz="1800" b="1" spc="-25" dirty="0">
                <a:solidFill>
                  <a:srgbClr val="0D1C2A"/>
                </a:solidFill>
                <a:latin typeface="Bell MT"/>
                <a:cs typeface="Bell MT"/>
              </a:rPr>
              <a:t>Vijaya </a:t>
            </a:r>
            <a:r>
              <a:rPr sz="1800" b="1" spc="-10" dirty="0">
                <a:solidFill>
                  <a:srgbClr val="0D1C2A"/>
                </a:solidFill>
                <a:latin typeface="Bell MT"/>
                <a:cs typeface="Bell MT"/>
              </a:rPr>
              <a:t>Korlipara, </a:t>
            </a:r>
            <a:r>
              <a:rPr sz="1800" b="1" spc="-35" dirty="0">
                <a:solidFill>
                  <a:srgbClr val="0D1C2A"/>
                </a:solidFill>
                <a:latin typeface="Bell MT"/>
                <a:cs typeface="Bell MT"/>
              </a:rPr>
              <a:t>Ph.D.</a:t>
            </a:r>
            <a:endParaRPr sz="1800">
              <a:latin typeface="Bell MT"/>
              <a:cs typeface="Bell MT"/>
            </a:endParaRPr>
          </a:p>
          <a:p>
            <a:pPr marL="1270" algn="ctr">
              <a:lnSpc>
                <a:spcPts val="2230"/>
              </a:lnSpc>
            </a:pPr>
            <a:r>
              <a:rPr sz="1900" b="1" i="1" spc="-60" dirty="0">
                <a:solidFill>
                  <a:srgbClr val="0D1C2A"/>
                </a:solidFill>
                <a:latin typeface="Bell MT"/>
                <a:cs typeface="Bell MT"/>
              </a:rPr>
              <a:t>Department</a:t>
            </a:r>
            <a:r>
              <a:rPr sz="1900" b="1" i="1" spc="-7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900" b="1" i="1" spc="-50" dirty="0">
                <a:solidFill>
                  <a:srgbClr val="0D1C2A"/>
                </a:solidFill>
                <a:latin typeface="Bell MT"/>
                <a:cs typeface="Bell MT"/>
              </a:rPr>
              <a:t>Chair</a:t>
            </a:r>
            <a:endParaRPr sz="1900">
              <a:latin typeface="Bell MT"/>
              <a:cs typeface="Bel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16657" y="4365497"/>
            <a:ext cx="2011680" cy="640080"/>
          </a:xfrm>
          <a:custGeom>
            <a:avLst/>
            <a:gdLst/>
            <a:ahLst/>
            <a:cxnLst/>
            <a:rect l="l" t="t" r="r" b="b"/>
            <a:pathLst>
              <a:path w="2011679" h="640079">
                <a:moveTo>
                  <a:pt x="0" y="106679"/>
                </a:moveTo>
                <a:lnTo>
                  <a:pt x="8381" y="65150"/>
                </a:lnTo>
                <a:lnTo>
                  <a:pt x="31242" y="31242"/>
                </a:lnTo>
                <a:lnTo>
                  <a:pt x="65151" y="8382"/>
                </a:lnTo>
                <a:lnTo>
                  <a:pt x="106680" y="0"/>
                </a:lnTo>
                <a:lnTo>
                  <a:pt x="1905000" y="0"/>
                </a:lnTo>
                <a:lnTo>
                  <a:pt x="1946529" y="8381"/>
                </a:lnTo>
                <a:lnTo>
                  <a:pt x="1980438" y="31241"/>
                </a:lnTo>
                <a:lnTo>
                  <a:pt x="2003298" y="65150"/>
                </a:lnTo>
                <a:lnTo>
                  <a:pt x="2011680" y="106679"/>
                </a:lnTo>
                <a:lnTo>
                  <a:pt x="2011680" y="533400"/>
                </a:lnTo>
                <a:lnTo>
                  <a:pt x="2003297" y="574928"/>
                </a:lnTo>
                <a:lnTo>
                  <a:pt x="1980437" y="608837"/>
                </a:lnTo>
                <a:lnTo>
                  <a:pt x="1946528" y="631697"/>
                </a:lnTo>
                <a:lnTo>
                  <a:pt x="1905000" y="640079"/>
                </a:lnTo>
                <a:lnTo>
                  <a:pt x="106680" y="640079"/>
                </a:lnTo>
                <a:lnTo>
                  <a:pt x="65151" y="631697"/>
                </a:lnTo>
                <a:lnTo>
                  <a:pt x="31242" y="608838"/>
                </a:lnTo>
                <a:lnTo>
                  <a:pt x="8381" y="574929"/>
                </a:lnTo>
                <a:lnTo>
                  <a:pt x="0" y="533400"/>
                </a:lnTo>
                <a:lnTo>
                  <a:pt x="0" y="106679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438526" y="4444694"/>
            <a:ext cx="1567180" cy="455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LuzMery</a:t>
            </a:r>
            <a:r>
              <a:rPr sz="1400" b="1" spc="-4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Benitez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Chairman</a:t>
            </a:r>
            <a:r>
              <a:rPr sz="1450" b="1" i="1" spc="-6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450">
              <a:latin typeface="Bell MT"/>
              <a:cs typeface="Bell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16973" y="2878645"/>
            <a:ext cx="3691890" cy="2139950"/>
            <a:chOff x="3216973" y="2878645"/>
            <a:chExt cx="3691890" cy="2139950"/>
          </a:xfrm>
        </p:grpSpPr>
        <p:sp>
          <p:nvSpPr>
            <p:cNvPr id="8" name="object 8"/>
            <p:cNvSpPr/>
            <p:nvPr/>
          </p:nvSpPr>
          <p:spPr>
            <a:xfrm>
              <a:off x="3221735" y="2883407"/>
              <a:ext cx="1350645" cy="1481455"/>
            </a:xfrm>
            <a:custGeom>
              <a:avLst/>
              <a:gdLst/>
              <a:ahLst/>
              <a:cxnLst/>
              <a:rect l="l" t="t" r="r" b="b"/>
              <a:pathLst>
                <a:path w="1350645" h="1481454">
                  <a:moveTo>
                    <a:pt x="1350137" y="0"/>
                  </a:moveTo>
                  <a:lnTo>
                    <a:pt x="1350137" y="740536"/>
                  </a:lnTo>
                  <a:lnTo>
                    <a:pt x="0" y="740536"/>
                  </a:lnTo>
                  <a:lnTo>
                    <a:pt x="0" y="1481073"/>
                  </a:lnTo>
                </a:path>
              </a:pathLst>
            </a:custGeom>
            <a:ln w="9143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83657" y="4365497"/>
              <a:ext cx="2011680" cy="640080"/>
            </a:xfrm>
            <a:custGeom>
              <a:avLst/>
              <a:gdLst/>
              <a:ahLst/>
              <a:cxnLst/>
              <a:rect l="l" t="t" r="r" b="b"/>
              <a:pathLst>
                <a:path w="2011679" h="640079">
                  <a:moveTo>
                    <a:pt x="0" y="106679"/>
                  </a:moveTo>
                  <a:lnTo>
                    <a:pt x="8382" y="65150"/>
                  </a:lnTo>
                  <a:lnTo>
                    <a:pt x="31242" y="31242"/>
                  </a:lnTo>
                  <a:lnTo>
                    <a:pt x="65151" y="8382"/>
                  </a:lnTo>
                  <a:lnTo>
                    <a:pt x="106679" y="0"/>
                  </a:lnTo>
                  <a:lnTo>
                    <a:pt x="1904999" y="0"/>
                  </a:lnTo>
                  <a:lnTo>
                    <a:pt x="1946528" y="8381"/>
                  </a:lnTo>
                  <a:lnTo>
                    <a:pt x="1980438" y="31241"/>
                  </a:lnTo>
                  <a:lnTo>
                    <a:pt x="2003298" y="65150"/>
                  </a:lnTo>
                  <a:lnTo>
                    <a:pt x="2011680" y="106679"/>
                  </a:lnTo>
                  <a:lnTo>
                    <a:pt x="2011680" y="533400"/>
                  </a:lnTo>
                  <a:lnTo>
                    <a:pt x="2003298" y="574928"/>
                  </a:lnTo>
                  <a:lnTo>
                    <a:pt x="1980438" y="608837"/>
                  </a:lnTo>
                  <a:lnTo>
                    <a:pt x="1946528" y="631697"/>
                  </a:lnTo>
                  <a:lnTo>
                    <a:pt x="1904999" y="640079"/>
                  </a:lnTo>
                  <a:lnTo>
                    <a:pt x="106679" y="640079"/>
                  </a:lnTo>
                  <a:lnTo>
                    <a:pt x="65150" y="631697"/>
                  </a:lnTo>
                  <a:lnTo>
                    <a:pt x="31241" y="608838"/>
                  </a:lnTo>
                  <a:lnTo>
                    <a:pt x="8381" y="574929"/>
                  </a:lnTo>
                  <a:lnTo>
                    <a:pt x="0" y="533400"/>
                  </a:lnTo>
                  <a:lnTo>
                    <a:pt x="0" y="106679"/>
                  </a:lnTo>
                  <a:close/>
                </a:path>
              </a:pathLst>
            </a:custGeom>
            <a:ln w="25908">
              <a:solidFill>
                <a:srgbClr val="518FC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232272" y="4444694"/>
            <a:ext cx="1311910" cy="455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ts val="1655"/>
              </a:lnSpc>
              <a:spcBef>
                <a:spcPts val="105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Debra</a:t>
            </a:r>
            <a:r>
              <a:rPr sz="1400" b="1" spc="-2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Strong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Senior</a:t>
            </a:r>
            <a:r>
              <a:rPr sz="1450" b="1" i="1" spc="-4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450">
              <a:latin typeface="Bell MT"/>
              <a:cs typeface="Bel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72000" y="2883407"/>
            <a:ext cx="1316990" cy="1481455"/>
          </a:xfrm>
          <a:custGeom>
            <a:avLst/>
            <a:gdLst/>
            <a:ahLst/>
            <a:cxnLst/>
            <a:rect l="l" t="t" r="r" b="b"/>
            <a:pathLst>
              <a:path w="1316989" h="1481454">
                <a:moveTo>
                  <a:pt x="0" y="0"/>
                </a:moveTo>
                <a:lnTo>
                  <a:pt x="0" y="740536"/>
                </a:lnTo>
                <a:lnTo>
                  <a:pt x="1316863" y="740536"/>
                </a:lnTo>
                <a:lnTo>
                  <a:pt x="1316863" y="1481073"/>
                </a:lnTo>
              </a:path>
            </a:pathLst>
          </a:custGeom>
          <a:ln w="9144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5078" y="727328"/>
            <a:ext cx="7534909" cy="854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1757680" algn="l"/>
              </a:tabLst>
            </a:pPr>
            <a:r>
              <a:rPr spc="-5" dirty="0"/>
              <a:t>College</a:t>
            </a:r>
            <a:r>
              <a:rPr spc="55" dirty="0"/>
              <a:t> </a:t>
            </a:r>
            <a:r>
              <a:rPr dirty="0"/>
              <a:t>of	Pharmacy and </a:t>
            </a:r>
            <a:r>
              <a:rPr spc="-5" dirty="0"/>
              <a:t>Health</a:t>
            </a:r>
            <a:r>
              <a:rPr spc="15" dirty="0"/>
              <a:t> </a:t>
            </a:r>
            <a:r>
              <a:rPr dirty="0"/>
              <a:t>Sciences</a:t>
            </a:r>
          </a:p>
          <a:p>
            <a:pPr algn="ctr">
              <a:lnSpc>
                <a:spcPct val="100000"/>
              </a:lnSpc>
              <a:spcBef>
                <a:spcPts val="45"/>
              </a:spcBef>
              <a:tabLst>
                <a:tab pos="1972310" algn="l"/>
              </a:tabLst>
            </a:pPr>
            <a:r>
              <a:rPr sz="2400" dirty="0"/>
              <a:t>Department</a:t>
            </a:r>
            <a:r>
              <a:rPr sz="2400" spc="25" dirty="0"/>
              <a:t> </a:t>
            </a:r>
            <a:r>
              <a:rPr sz="2400" dirty="0"/>
              <a:t>of	Pharmacy </a:t>
            </a:r>
            <a:r>
              <a:rPr sz="2400" spc="-5" dirty="0"/>
              <a:t>Administration </a:t>
            </a:r>
            <a:r>
              <a:rPr sz="2400" dirty="0"/>
              <a:t>and </a:t>
            </a:r>
            <a:r>
              <a:rPr sz="2400" spc="-10" dirty="0"/>
              <a:t>Public</a:t>
            </a:r>
            <a:r>
              <a:rPr sz="2400" spc="-30" dirty="0"/>
              <a:t> </a:t>
            </a:r>
            <a:r>
              <a:rPr sz="2400" spc="-5" dirty="0"/>
              <a:t>Health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3048761" y="1893570"/>
            <a:ext cx="3048000" cy="990600"/>
          </a:xfrm>
          <a:custGeom>
            <a:avLst/>
            <a:gdLst/>
            <a:ahLst/>
            <a:cxnLst/>
            <a:rect l="l" t="t" r="r" b="b"/>
            <a:pathLst>
              <a:path w="3048000" h="990600">
                <a:moveTo>
                  <a:pt x="0" y="165100"/>
                </a:moveTo>
                <a:lnTo>
                  <a:pt x="5897" y="121208"/>
                </a:lnTo>
                <a:lnTo>
                  <a:pt x="22540" y="81769"/>
                </a:lnTo>
                <a:lnTo>
                  <a:pt x="48355" y="48355"/>
                </a:lnTo>
                <a:lnTo>
                  <a:pt x="81769" y="22540"/>
                </a:lnTo>
                <a:lnTo>
                  <a:pt x="121208" y="5897"/>
                </a:lnTo>
                <a:lnTo>
                  <a:pt x="165100" y="0"/>
                </a:lnTo>
                <a:lnTo>
                  <a:pt x="2882900" y="0"/>
                </a:lnTo>
                <a:lnTo>
                  <a:pt x="2926791" y="5897"/>
                </a:lnTo>
                <a:lnTo>
                  <a:pt x="2966230" y="22540"/>
                </a:lnTo>
                <a:lnTo>
                  <a:pt x="2999644" y="48355"/>
                </a:lnTo>
                <a:lnTo>
                  <a:pt x="3025459" y="81769"/>
                </a:lnTo>
                <a:lnTo>
                  <a:pt x="3042102" y="121208"/>
                </a:lnTo>
                <a:lnTo>
                  <a:pt x="3048000" y="165100"/>
                </a:lnTo>
                <a:lnTo>
                  <a:pt x="3048000" y="825500"/>
                </a:lnTo>
                <a:lnTo>
                  <a:pt x="3042102" y="869391"/>
                </a:lnTo>
                <a:lnTo>
                  <a:pt x="3025459" y="908830"/>
                </a:lnTo>
                <a:lnTo>
                  <a:pt x="2999644" y="942244"/>
                </a:lnTo>
                <a:lnTo>
                  <a:pt x="2966230" y="968059"/>
                </a:lnTo>
                <a:lnTo>
                  <a:pt x="2926791" y="984702"/>
                </a:lnTo>
                <a:lnTo>
                  <a:pt x="2882900" y="990600"/>
                </a:lnTo>
                <a:lnTo>
                  <a:pt x="165100" y="990600"/>
                </a:lnTo>
                <a:lnTo>
                  <a:pt x="121208" y="984702"/>
                </a:lnTo>
                <a:lnTo>
                  <a:pt x="81769" y="968059"/>
                </a:lnTo>
                <a:lnTo>
                  <a:pt x="48355" y="942244"/>
                </a:lnTo>
                <a:lnTo>
                  <a:pt x="22540" y="908830"/>
                </a:lnTo>
                <a:lnTo>
                  <a:pt x="5897" y="869391"/>
                </a:lnTo>
                <a:lnTo>
                  <a:pt x="0" y="825500"/>
                </a:lnTo>
                <a:lnTo>
                  <a:pt x="0" y="165100"/>
                </a:lnTo>
                <a:close/>
              </a:path>
            </a:pathLst>
          </a:custGeom>
          <a:ln w="25908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21735" y="1957196"/>
            <a:ext cx="2798065" cy="5642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2110"/>
              </a:lnSpc>
              <a:spcBef>
                <a:spcPts val="100"/>
              </a:spcBef>
            </a:pPr>
            <a:r>
              <a:rPr lang="en-US" b="1" spc="-25" dirty="0">
                <a:solidFill>
                  <a:srgbClr val="0D1C2A"/>
                </a:solidFill>
                <a:latin typeface="Bell MT"/>
                <a:cs typeface="Bell MT"/>
              </a:rPr>
              <a:t>Jagannath Muzumdar</a:t>
            </a:r>
            <a:r>
              <a:rPr sz="1800" b="1" spc="-40" dirty="0">
                <a:solidFill>
                  <a:srgbClr val="0D1C2A"/>
                </a:solidFill>
                <a:latin typeface="Bell MT"/>
                <a:cs typeface="Bell MT"/>
              </a:rPr>
              <a:t>,</a:t>
            </a:r>
            <a:r>
              <a:rPr sz="1800" b="1" spc="-2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800" b="1" spc="-35" dirty="0">
                <a:solidFill>
                  <a:srgbClr val="0D1C2A"/>
                </a:solidFill>
                <a:latin typeface="Bell MT"/>
                <a:cs typeface="Bell MT"/>
              </a:rPr>
              <a:t>Ph.D.</a:t>
            </a:r>
            <a:endParaRPr sz="1800" dirty="0">
              <a:latin typeface="Bell MT"/>
              <a:cs typeface="Bell MT"/>
            </a:endParaRPr>
          </a:p>
          <a:p>
            <a:pPr marL="108585" algn="ctr">
              <a:lnSpc>
                <a:spcPts val="2230"/>
              </a:lnSpc>
            </a:pPr>
            <a:r>
              <a:rPr sz="1900" b="1" i="1" spc="-60" dirty="0">
                <a:solidFill>
                  <a:srgbClr val="0D1C2A"/>
                </a:solidFill>
                <a:latin typeface="Bell MT"/>
                <a:cs typeface="Bell MT"/>
              </a:rPr>
              <a:t>Department</a:t>
            </a:r>
            <a:r>
              <a:rPr sz="1900" b="1" i="1" spc="-8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900" b="1" i="1" spc="-50" dirty="0">
                <a:solidFill>
                  <a:srgbClr val="0D1C2A"/>
                </a:solidFill>
                <a:latin typeface="Bell MT"/>
                <a:cs typeface="Bell MT"/>
              </a:rPr>
              <a:t>Chair</a:t>
            </a:r>
            <a:endParaRPr sz="1900" dirty="0">
              <a:latin typeface="Bell MT"/>
              <a:cs typeface="Bel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16657" y="4365497"/>
            <a:ext cx="2011680" cy="640080"/>
          </a:xfrm>
          <a:custGeom>
            <a:avLst/>
            <a:gdLst/>
            <a:ahLst/>
            <a:cxnLst/>
            <a:rect l="l" t="t" r="r" b="b"/>
            <a:pathLst>
              <a:path w="2011679" h="640079">
                <a:moveTo>
                  <a:pt x="0" y="106679"/>
                </a:moveTo>
                <a:lnTo>
                  <a:pt x="8381" y="65150"/>
                </a:lnTo>
                <a:lnTo>
                  <a:pt x="31242" y="31242"/>
                </a:lnTo>
                <a:lnTo>
                  <a:pt x="65151" y="8382"/>
                </a:lnTo>
                <a:lnTo>
                  <a:pt x="106680" y="0"/>
                </a:lnTo>
                <a:lnTo>
                  <a:pt x="1905000" y="0"/>
                </a:lnTo>
                <a:lnTo>
                  <a:pt x="1946529" y="8381"/>
                </a:lnTo>
                <a:lnTo>
                  <a:pt x="1980438" y="31241"/>
                </a:lnTo>
                <a:lnTo>
                  <a:pt x="2003298" y="65150"/>
                </a:lnTo>
                <a:lnTo>
                  <a:pt x="2011680" y="106679"/>
                </a:lnTo>
                <a:lnTo>
                  <a:pt x="2011680" y="533400"/>
                </a:lnTo>
                <a:lnTo>
                  <a:pt x="2003297" y="574928"/>
                </a:lnTo>
                <a:lnTo>
                  <a:pt x="1980437" y="608837"/>
                </a:lnTo>
                <a:lnTo>
                  <a:pt x="1946528" y="631697"/>
                </a:lnTo>
                <a:lnTo>
                  <a:pt x="1905000" y="640079"/>
                </a:lnTo>
                <a:lnTo>
                  <a:pt x="106680" y="640079"/>
                </a:lnTo>
                <a:lnTo>
                  <a:pt x="65151" y="631697"/>
                </a:lnTo>
                <a:lnTo>
                  <a:pt x="31242" y="608838"/>
                </a:lnTo>
                <a:lnTo>
                  <a:pt x="8381" y="574929"/>
                </a:lnTo>
                <a:lnTo>
                  <a:pt x="0" y="533400"/>
                </a:lnTo>
                <a:lnTo>
                  <a:pt x="0" y="106679"/>
                </a:lnTo>
                <a:close/>
              </a:path>
            </a:pathLst>
          </a:custGeom>
          <a:ln w="25908">
            <a:solidFill>
              <a:srgbClr val="518FC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438526" y="4444694"/>
            <a:ext cx="1567180" cy="455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ts val="1655"/>
              </a:lnSpc>
              <a:spcBef>
                <a:spcPts val="105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Rosemary</a:t>
            </a:r>
            <a:r>
              <a:rPr sz="1400" b="1" spc="-1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spc="-15" dirty="0">
                <a:solidFill>
                  <a:srgbClr val="0D1C2A"/>
                </a:solidFill>
                <a:latin typeface="Bell MT"/>
                <a:cs typeface="Bell MT"/>
              </a:rPr>
              <a:t>Brown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30" dirty="0">
                <a:solidFill>
                  <a:srgbClr val="0D1C2A"/>
                </a:solidFill>
                <a:latin typeface="Bell MT"/>
                <a:cs typeface="Bell MT"/>
              </a:rPr>
              <a:t>Chairman</a:t>
            </a:r>
            <a:r>
              <a:rPr sz="1450" b="1" i="1" spc="-60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450">
              <a:latin typeface="Bell MT"/>
              <a:cs typeface="Bell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16973" y="2878645"/>
            <a:ext cx="3691890" cy="2139950"/>
            <a:chOff x="3216973" y="2878645"/>
            <a:chExt cx="3691890" cy="2139950"/>
          </a:xfrm>
        </p:grpSpPr>
        <p:sp>
          <p:nvSpPr>
            <p:cNvPr id="8" name="object 8"/>
            <p:cNvSpPr/>
            <p:nvPr/>
          </p:nvSpPr>
          <p:spPr>
            <a:xfrm>
              <a:off x="3221735" y="2883407"/>
              <a:ext cx="1350645" cy="1481455"/>
            </a:xfrm>
            <a:custGeom>
              <a:avLst/>
              <a:gdLst/>
              <a:ahLst/>
              <a:cxnLst/>
              <a:rect l="l" t="t" r="r" b="b"/>
              <a:pathLst>
                <a:path w="1350645" h="1481454">
                  <a:moveTo>
                    <a:pt x="1350137" y="0"/>
                  </a:moveTo>
                  <a:lnTo>
                    <a:pt x="1350137" y="740536"/>
                  </a:lnTo>
                  <a:lnTo>
                    <a:pt x="0" y="740536"/>
                  </a:lnTo>
                  <a:lnTo>
                    <a:pt x="0" y="1481073"/>
                  </a:lnTo>
                </a:path>
              </a:pathLst>
            </a:custGeom>
            <a:ln w="9143">
              <a:solidFill>
                <a:srgbClr val="D01F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83657" y="4365497"/>
              <a:ext cx="2011680" cy="640080"/>
            </a:xfrm>
            <a:custGeom>
              <a:avLst/>
              <a:gdLst/>
              <a:ahLst/>
              <a:cxnLst/>
              <a:rect l="l" t="t" r="r" b="b"/>
              <a:pathLst>
                <a:path w="2011679" h="640079">
                  <a:moveTo>
                    <a:pt x="0" y="106679"/>
                  </a:moveTo>
                  <a:lnTo>
                    <a:pt x="8382" y="65150"/>
                  </a:lnTo>
                  <a:lnTo>
                    <a:pt x="31242" y="31242"/>
                  </a:lnTo>
                  <a:lnTo>
                    <a:pt x="65151" y="8382"/>
                  </a:lnTo>
                  <a:lnTo>
                    <a:pt x="106679" y="0"/>
                  </a:lnTo>
                  <a:lnTo>
                    <a:pt x="1904999" y="0"/>
                  </a:lnTo>
                  <a:lnTo>
                    <a:pt x="1946528" y="8381"/>
                  </a:lnTo>
                  <a:lnTo>
                    <a:pt x="1980438" y="31241"/>
                  </a:lnTo>
                  <a:lnTo>
                    <a:pt x="2003298" y="65150"/>
                  </a:lnTo>
                  <a:lnTo>
                    <a:pt x="2011680" y="106679"/>
                  </a:lnTo>
                  <a:lnTo>
                    <a:pt x="2011680" y="533400"/>
                  </a:lnTo>
                  <a:lnTo>
                    <a:pt x="2003298" y="574928"/>
                  </a:lnTo>
                  <a:lnTo>
                    <a:pt x="1980438" y="608837"/>
                  </a:lnTo>
                  <a:lnTo>
                    <a:pt x="1946528" y="631697"/>
                  </a:lnTo>
                  <a:lnTo>
                    <a:pt x="1904999" y="640079"/>
                  </a:lnTo>
                  <a:lnTo>
                    <a:pt x="106679" y="640079"/>
                  </a:lnTo>
                  <a:lnTo>
                    <a:pt x="65150" y="631697"/>
                  </a:lnTo>
                  <a:lnTo>
                    <a:pt x="31241" y="608838"/>
                  </a:lnTo>
                  <a:lnTo>
                    <a:pt x="8381" y="574929"/>
                  </a:lnTo>
                  <a:lnTo>
                    <a:pt x="0" y="533400"/>
                  </a:lnTo>
                  <a:lnTo>
                    <a:pt x="0" y="106679"/>
                  </a:lnTo>
                  <a:close/>
                </a:path>
              </a:pathLst>
            </a:custGeom>
            <a:ln w="25908">
              <a:solidFill>
                <a:srgbClr val="518FC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306948" y="4444694"/>
            <a:ext cx="1164590" cy="455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sz="1400" b="1" spc="-5" dirty="0">
                <a:solidFill>
                  <a:srgbClr val="0D1C2A"/>
                </a:solidFill>
                <a:latin typeface="Bell MT"/>
                <a:cs typeface="Bell MT"/>
              </a:rPr>
              <a:t>Sherri</a:t>
            </a:r>
            <a:r>
              <a:rPr sz="1400" b="1" spc="-55" dirty="0">
                <a:solidFill>
                  <a:srgbClr val="0D1C2A"/>
                </a:solidFill>
                <a:latin typeface="Bell MT"/>
                <a:cs typeface="Bell MT"/>
              </a:rPr>
              <a:t> </a:t>
            </a:r>
            <a:r>
              <a:rPr sz="1400" b="1" dirty="0">
                <a:solidFill>
                  <a:srgbClr val="0D1C2A"/>
                </a:solidFill>
                <a:latin typeface="Bell MT"/>
                <a:cs typeface="Bell MT"/>
              </a:rPr>
              <a:t>Alarcon</a:t>
            </a:r>
            <a:endParaRPr sz="1400">
              <a:latin typeface="Bell MT"/>
              <a:cs typeface="Bell MT"/>
            </a:endParaRPr>
          </a:p>
          <a:p>
            <a:pPr algn="ctr">
              <a:lnSpc>
                <a:spcPts val="1714"/>
              </a:lnSpc>
            </a:pPr>
            <a:r>
              <a:rPr sz="1450" b="1" i="1" spc="-25" dirty="0">
                <a:solidFill>
                  <a:srgbClr val="0D1C2A"/>
                </a:solidFill>
                <a:latin typeface="Bell MT"/>
                <a:cs typeface="Bell MT"/>
              </a:rPr>
              <a:t>Secretary</a:t>
            </a:r>
            <a:endParaRPr sz="1450">
              <a:latin typeface="Bell MT"/>
              <a:cs typeface="Bel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72000" y="2883407"/>
            <a:ext cx="1316990" cy="1481455"/>
          </a:xfrm>
          <a:custGeom>
            <a:avLst/>
            <a:gdLst/>
            <a:ahLst/>
            <a:cxnLst/>
            <a:rect l="l" t="t" r="r" b="b"/>
            <a:pathLst>
              <a:path w="1316989" h="1481454">
                <a:moveTo>
                  <a:pt x="0" y="0"/>
                </a:moveTo>
                <a:lnTo>
                  <a:pt x="0" y="740536"/>
                </a:lnTo>
                <a:lnTo>
                  <a:pt x="1316863" y="740536"/>
                </a:lnTo>
                <a:lnTo>
                  <a:pt x="1316863" y="1481073"/>
                </a:lnTo>
              </a:path>
            </a:pathLst>
          </a:custGeom>
          <a:ln w="9144">
            <a:solidFill>
              <a:srgbClr val="D01F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3105</TotalTime>
  <Words>798</Words>
  <Application>Microsoft Office PowerPoint</Application>
  <PresentationFormat>On-screen Show (4:3)</PresentationFormat>
  <Paragraphs>171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Bell MT</vt:lpstr>
      <vt:lpstr>Calibri</vt:lpstr>
      <vt:lpstr>Times New Roman</vt:lpstr>
      <vt:lpstr>Office Theme</vt:lpstr>
      <vt:lpstr>College of Pharmacy and Health Sciences</vt:lpstr>
      <vt:lpstr>              College of Pharmacy and Health Sciences       Office of the Dean</vt:lpstr>
      <vt:lpstr>College of Pharmacy and Health Sciences  Office of the Dean with secretarial support</vt:lpstr>
      <vt:lpstr>College of Pharmacy and Health Sciences  The Pharmacy Program</vt:lpstr>
      <vt:lpstr>College of Pharmacy and Health Sciences  Student Affairs</vt:lpstr>
      <vt:lpstr>College of  Pharmacy and Health Sciences  Office of Assessment</vt:lpstr>
      <vt:lpstr>College of Pharmacy and Health Sciences  Other Administrative Functions</vt:lpstr>
      <vt:lpstr>College of Pharmacy and Health Sciences  Department of Pharmaceutical Sciences</vt:lpstr>
      <vt:lpstr>College of Pharmacy and Health Sciences Department of Pharmacy Administration and Public Health</vt:lpstr>
      <vt:lpstr>College of Pharmacy and Health Sciences  Department of Clinical Health Professions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Pharmacy and Health Sciences</dc:title>
  <dc:creator>Sawanee K</dc:creator>
  <cp:lastModifiedBy>Diana J. Patino</cp:lastModifiedBy>
  <cp:revision>7</cp:revision>
  <dcterms:created xsi:type="dcterms:W3CDTF">2020-09-09T22:40:06Z</dcterms:created>
  <dcterms:modified xsi:type="dcterms:W3CDTF">2021-08-12T15:59:37Z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2020-09-09T00:00:00Z</vt:filetime>
  </property>
</Properties>
</file>